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6" r:id="rId1"/>
  </p:sldMasterIdLst>
  <p:notesMasterIdLst>
    <p:notesMasterId r:id="rId5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</p:sldIdLst>
  <p:sldSz cx="9144000" cy="5143500" type="screen16x9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FFFF99"/>
    <a:srgbClr val="CC00CC"/>
    <a:srgbClr val="FFFF00"/>
    <a:srgbClr val="0066FF"/>
    <a:srgbClr val="008000"/>
    <a:srgbClr val="FFCC99"/>
    <a:srgbClr val="FF99CC"/>
    <a:srgbClr val="66FFFF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8" d="100"/>
          <a:sy n="118" d="100"/>
        </p:scale>
        <p:origin x="-696" y="-8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041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0.png>
</file>

<file path=ppt/media/image100.png>
</file>

<file path=ppt/media/image101.png>
</file>

<file path=ppt/media/image102.png>
</file>

<file path=ppt/media/image103.jpg>
</file>

<file path=ppt/media/image104.png>
</file>

<file path=ppt/media/image105.jpg>
</file>

<file path=ppt/media/image106.png>
</file>

<file path=ppt/media/image107.jpg>
</file>

<file path=ppt/media/image108.jp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jpg>
</file>

<file path=ppt/media/image121.png>
</file>

<file path=ppt/media/image122.png>
</file>

<file path=ppt/media/image123.jpg>
</file>

<file path=ppt/media/image124.jpg>
</file>

<file path=ppt/media/image125.jpg>
</file>

<file path=ppt/media/image126.jpg>
</file>

<file path=ppt/media/image127.jpg>
</file>

<file path=ppt/media/image128.jpg>
</file>

<file path=ppt/media/image129.jpg>
</file>

<file path=ppt/media/image13.png>
</file>

<file path=ppt/media/image130.jp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jp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jpg>
</file>

<file path=ppt/media/image156.jpg>
</file>

<file path=ppt/media/image157.png>
</file>

<file path=ppt/media/image158.jpg>
</file>

<file path=ppt/media/image159.png>
</file>

<file path=ppt/media/image16.png>
</file>

<file path=ppt/media/image160.png>
</file>

<file path=ppt/media/image161.jpg>
</file>

<file path=ppt/media/image162.jp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png>
</file>

<file path=ppt/media/image170.png>
</file>

<file path=ppt/media/image176.png>
</file>

<file path=ppt/media/image178.png>
</file>

<file path=ppt/media/image179.png>
</file>

<file path=ppt/media/image18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jpg>
</file>

<file path=ppt/media/image188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.png>
</file>

<file path=ppt/media/image200.png>
</file>

<file path=ppt/media/image201.png>
</file>

<file path=ppt/media/image21.png>
</file>

<file path=ppt/media/image213.png>
</file>

<file path=ppt/media/image214.png>
</file>

<file path=ppt/media/image215.png>
</file>

<file path=ppt/media/image216.png>
</file>

<file path=ppt/media/image217.png>
</file>

<file path=ppt/media/image219.png>
</file>

<file path=ppt/media/image22.png>
</file>

<file path=ppt/media/image220.png>
</file>

<file path=ppt/media/image2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g>
</file>

<file path=ppt/media/image58.jpg>
</file>

<file path=ppt/media/image59.jpg>
</file>

<file path=ppt/media/image6.png>
</file>

<file path=ppt/media/image60.jpg>
</file>

<file path=ppt/media/image61.png>
</file>

<file path=ppt/media/image62.png>
</file>

<file path=ppt/media/image63.jp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jpg>
</file>

<file path=ppt/media/image76.png>
</file>

<file path=ppt/media/image77.jpg>
</file>

<file path=ppt/media/image78.png>
</file>

<file path=ppt/media/image79.png>
</file>

<file path=ppt/media/image8.png>
</file>

<file path=ppt/media/image80.png>
</file>

<file path=ppt/media/image81.png>
</file>

<file path=ppt/media/image82.jpg>
</file>

<file path=ppt/media/image83.jpg>
</file>

<file path=ppt/media/image84.png>
</file>

<file path=ppt/media/image85.jpg>
</file>

<file path=ppt/media/image86.jp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4EB791-B06C-4690-BF5C-3EBE262B8758}" type="datetimeFigureOut">
              <a:rPr lang="zh-TW" altLang="en-US" smtClean="0"/>
              <a:t>2016/4/1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386C3-3B33-485C-B152-4609ED29D12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786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386C3-3B33-485C-B152-4609ED29D12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19779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386C3-3B33-485C-B152-4609ED29D12E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1921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2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fi-FI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" y="1828801"/>
            <a:ext cx="9009063" cy="789385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</p:grpSp>
      <p:sp>
        <p:nvSpPr>
          <p:cNvPr id="5132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257301"/>
            <a:ext cx="7772400" cy="1096566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zh-TW"/>
          </a:p>
        </p:txBody>
      </p:sp>
      <p:sp>
        <p:nvSpPr>
          <p:cNvPr id="5133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4686300"/>
            <a:ext cx="1905000" cy="3429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5852864" y="4686300"/>
            <a:ext cx="2895600" cy="342900"/>
          </a:xfrm>
        </p:spPr>
        <p:txBody>
          <a:bodyPr/>
          <a:lstStyle>
            <a:lvl1pPr>
              <a:defRPr i="0">
                <a:solidFill>
                  <a:schemeClr val="bg2"/>
                </a:solidFill>
                <a:latin typeface="Tahoma" pitchFamily="34" charset="0"/>
              </a:defRPr>
            </a:lvl1pPr>
          </a:lstStyle>
          <a:p>
            <a:endParaRPr lang="zh-TW" altLang="en-US" dirty="0"/>
          </a:p>
        </p:txBody>
      </p:sp>
      <p:sp>
        <p:nvSpPr>
          <p:cNvPr id="16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4686300"/>
            <a:ext cx="1905000" cy="3429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21CBBA6-9974-4F73-802C-30FFD37F42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64193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21CBBA6-9974-4F73-802C-30FFD37F42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8323272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50939" y="160735"/>
            <a:ext cx="7793037" cy="575071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539750" y="951310"/>
            <a:ext cx="8415338" cy="3648075"/>
          </a:xfrm>
        </p:spPr>
        <p:txBody>
          <a:bodyPr/>
          <a:lstStyle/>
          <a:p>
            <a:pPr lvl="0"/>
            <a:r>
              <a:rPr lang="zh-TW" altLang="en-US" noProof="0" smtClean="0"/>
              <a:t>按一下圖示以新增表格</a:t>
            </a:r>
            <a:endParaRPr lang="zh-TW" altLang="en-US" noProof="0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21CBBA6-9974-4F73-802C-30FFD37F42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9131191"/>
      </p:ext>
    </p:extLst>
  </p:cSld>
  <p:clrMapOvr>
    <a:masterClrMapping/>
  </p:clrMapOvr>
  <p:transition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910"/>
              </a:lnSpc>
            </a:pPr>
            <a:endParaRPr spc="-5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8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910"/>
              </a:lnSpc>
            </a:pP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91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89878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00" b="1" i="0">
                <a:solidFill>
                  <a:srgbClr val="008576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98989"/>
                </a:solidFill>
                <a:latin typeface="Arial"/>
                <a:cs typeface="Arial"/>
              </a:defRPr>
            </a:lvl1pPr>
          </a:lstStyle>
          <a:p>
            <a:pPr marL="9531">
              <a:lnSpc>
                <a:spcPts val="833"/>
              </a:lnSpc>
            </a:pPr>
            <a:endParaRPr lang="en-US" spc="-4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98989"/>
                </a:solidFill>
                <a:latin typeface="Arial"/>
                <a:cs typeface="Arial"/>
              </a:defRPr>
            </a:lvl1pPr>
          </a:lstStyle>
          <a:p>
            <a:pPr marL="9531">
              <a:lnSpc>
                <a:spcPts val="833"/>
              </a:lnSpc>
            </a:pPr>
            <a:endParaRPr lang="en-US" spc="-4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pPr marL="71962">
              <a:lnSpc>
                <a:spcPts val="833"/>
              </a:lnSpc>
            </a:pPr>
            <a:fld id="{81D60167-4931-47E6-BA6A-407CBD079E47}" type="slidenum">
              <a:rPr lang="en-US" altLang="zh-TW" spc="-4" smtClean="0">
                <a:solidFill>
                  <a:srgbClr val="898989"/>
                </a:solidFill>
              </a:rPr>
              <a:pPr marL="71962">
                <a:lnSpc>
                  <a:spcPts val="833"/>
                </a:lnSpc>
              </a:pPr>
              <a:t>‹#›</a:t>
            </a:fld>
            <a:endParaRPr lang="en-US" altLang="zh-TW" spc="-4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414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04248" y="4731990"/>
            <a:ext cx="2142902" cy="293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400" u="none"/>
            </a:lvl1pPr>
          </a:lstStyle>
          <a:p>
            <a:r>
              <a:rPr lang="zh-TW" altLang="en-US" dirty="0" smtClean="0"/>
              <a:t>物聯網框架標準</a:t>
            </a:r>
            <a:r>
              <a:rPr lang="en-US" altLang="zh-TW" dirty="0" smtClean="0"/>
              <a:t>-</a:t>
            </a:r>
            <a:fld id="{221CBBA6-9974-4F73-802C-30FFD37F42C0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42870720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7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21CBBA6-9974-4F73-802C-30FFD37F42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0895301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39750" y="951310"/>
            <a:ext cx="4130675" cy="3648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822827" y="951310"/>
            <a:ext cx="4132263" cy="3648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444208" y="4731990"/>
            <a:ext cx="2502942" cy="293640"/>
          </a:xfrm>
          <a:ln/>
        </p:spPr>
        <p:txBody>
          <a:bodyPr/>
          <a:lstStyle>
            <a:lvl1pPr>
              <a:defRPr/>
            </a:lvl1pPr>
          </a:lstStyle>
          <a:p>
            <a:r>
              <a:rPr lang="zh-TW" altLang="en-US" dirty="0" smtClean="0"/>
              <a:t>物聯網無線傳輸技術</a:t>
            </a:r>
            <a:r>
              <a:rPr lang="en-US" altLang="zh-TW" dirty="0" smtClean="0"/>
              <a:t>- </a:t>
            </a:r>
            <a:fld id="{221CBBA6-9974-4F73-802C-30FFD37F42C0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491104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71600" y="205978"/>
            <a:ext cx="7715200" cy="565572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TW" altLang="en-US" dirty="0" smtClean="0"/>
              <a:t>物聯網無線傳輸技術</a:t>
            </a:r>
            <a:r>
              <a:rPr lang="en-US" altLang="zh-TW" dirty="0" smtClean="0"/>
              <a:t>- </a:t>
            </a:r>
            <a:fld id="{221CBBA6-9974-4F73-802C-30FFD37F42C0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1126553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TW" altLang="en-US" dirty="0" smtClean="0"/>
              <a:t>物聯網框架標準</a:t>
            </a:r>
            <a:r>
              <a:rPr lang="en-US" altLang="zh-TW" dirty="0" smtClean="0"/>
              <a:t>-</a:t>
            </a:r>
            <a:fld id="{221CBBA6-9974-4F73-802C-30FFD37F42C0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342682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21CBBA6-9974-4F73-802C-30FFD37F42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2056908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2" y="204788"/>
            <a:ext cx="3008313" cy="8715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21CBBA6-9974-4F73-802C-30FFD37F42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710864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TW" altLang="en-US" noProof="0" smtClean="0"/>
              <a:t>按一下圖示以新增圖片</a:t>
            </a:r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21CBBA6-9974-4F73-802C-30FFD37F42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8836213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ltGray">
          <a:xfrm>
            <a:off x="417513" y="297656"/>
            <a:ext cx="438150" cy="355998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zh-TW" altLang="zh-TW" sz="2400" u="non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ltGray">
          <a:xfrm>
            <a:off x="800102" y="297656"/>
            <a:ext cx="328613" cy="355998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zh-TW" altLang="zh-TW" sz="2400" u="none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ltGray">
          <a:xfrm>
            <a:off x="541340" y="614363"/>
            <a:ext cx="422275" cy="355998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zh-TW" altLang="zh-TW" sz="2400" u="none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ltGray">
          <a:xfrm>
            <a:off x="911225" y="614363"/>
            <a:ext cx="368300" cy="355998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zh-TW" altLang="zh-TW" sz="2400" u="none"/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ltGray">
          <a:xfrm>
            <a:off x="127000" y="559594"/>
            <a:ext cx="560388" cy="316706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zh-TW" altLang="zh-TW" sz="2400" u="none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gray">
          <a:xfrm>
            <a:off x="762000" y="216694"/>
            <a:ext cx="31750" cy="789385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zh-TW" altLang="zh-TW" sz="2400" u="none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gray">
          <a:xfrm>
            <a:off x="442914" y="809625"/>
            <a:ext cx="8226425" cy="2381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zh-TW" altLang="zh-TW" sz="2400" u="none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9" y="160735"/>
            <a:ext cx="7793037" cy="575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 smtClean="0"/>
              <a:t>按一下以編輯母片標題樣式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951310"/>
            <a:ext cx="8415338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 smtClean="0"/>
              <a:t>按一下以編輯母片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9388" y="4731544"/>
            <a:ext cx="1905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0" sz="1400" u="none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915816" y="4731990"/>
            <a:ext cx="2895600" cy="234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kumimoji="0" sz="1400" i="0" u="none">
                <a:latin typeface="Book Antiqua" pitchFamily="18" charset="0"/>
              </a:defRPr>
            </a:lvl1pPr>
          </a:lstStyle>
          <a:p>
            <a:endParaRPr lang="zh-TW" altLang="en-US" dirty="0"/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88224" y="4731990"/>
            <a:ext cx="2358926" cy="293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400" u="none"/>
            </a:lvl1pPr>
          </a:lstStyle>
          <a:p>
            <a:r>
              <a:rPr lang="zh-TW" altLang="en-US" dirty="0" smtClean="0"/>
              <a:t>物聯網框架標準</a:t>
            </a:r>
            <a:r>
              <a:rPr lang="en-US" altLang="zh-TW" dirty="0" smtClean="0"/>
              <a:t>-</a:t>
            </a:r>
            <a:fld id="{221CBBA6-9974-4F73-802C-30FFD37F42C0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8" r:id="rId11"/>
    <p:sldLayoutId id="2147483699" r:id="rId12"/>
    <p:sldLayoutId id="2147483700" r:id="rId13"/>
  </p:sldLayoutIdLst>
  <p:transition spd="slow"/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4000" b="1" baseline="0">
          <a:solidFill>
            <a:schemeClr val="tx2"/>
          </a:solidFill>
          <a:latin typeface="Arial" pitchFamily="34" charset="0"/>
          <a:ea typeface="標楷體" pitchFamily="65" charset="-120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itchFamily="34" charset="0"/>
          <a:ea typeface="新細明體" pitchFamily="18" charset="-12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itchFamily="34" charset="0"/>
          <a:ea typeface="新細明體" pitchFamily="18" charset="-12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itchFamily="34" charset="0"/>
          <a:ea typeface="新細明體" pitchFamily="18" charset="-12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itchFamily="34" charset="0"/>
          <a:ea typeface="新細明體" pitchFamily="18" charset="-12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itchFamily="34" charset="0"/>
          <a:ea typeface="新細明體" pitchFamily="18" charset="-12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itchFamily="34" charset="0"/>
          <a:ea typeface="新細明體" pitchFamily="18" charset="-12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itchFamily="34" charset="0"/>
          <a:ea typeface="新細明體" pitchFamily="18" charset="-12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itchFamily="34" charset="0"/>
          <a:ea typeface="新細明體" pitchFamily="18" charset="-12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kumimoji="1" sz="2800">
          <a:solidFill>
            <a:schemeClr val="tx1"/>
          </a:solidFill>
          <a:latin typeface="Book Antiqua" pitchFamily="18" charset="0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kumimoji="1" sz="2400">
          <a:solidFill>
            <a:schemeClr val="tx1"/>
          </a:solidFill>
          <a:latin typeface="Tahoma" pitchFamily="34" charset="0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kumimoji="1" sz="2000">
          <a:solidFill>
            <a:schemeClr val="tx1"/>
          </a:solidFill>
          <a:latin typeface="Book Antiqua" pitchFamily="18" charset="0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Book Antiqua" pitchFamily="18" charset="0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Book Antiqua" pitchFamily="18" charset="0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Book Antiqua" pitchFamily="18" charset="0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Book Antiqua" pitchFamily="18" charset="0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Book Antiqua" pitchFamily="18" charset="0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21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19.png"/><Relationship Id="rId12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6.png"/><Relationship Id="rId5" Type="http://schemas.openxmlformats.org/officeDocument/2006/relationships/image" Target="../media/image3.png"/><Relationship Id="rId10" Type="http://schemas.openxmlformats.org/officeDocument/2006/relationships/image" Target="../media/image25.png"/><Relationship Id="rId4" Type="http://schemas.openxmlformats.org/officeDocument/2006/relationships/image" Target="../media/image2.png"/><Relationship Id="rId9" Type="http://schemas.openxmlformats.org/officeDocument/2006/relationships/image" Target="../media/image17.png"/><Relationship Id="rId1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4.png"/><Relationship Id="rId18" Type="http://schemas.openxmlformats.org/officeDocument/2006/relationships/image" Target="../media/image49.png"/><Relationship Id="rId26" Type="http://schemas.openxmlformats.org/officeDocument/2006/relationships/image" Target="../media/image57.jpg"/><Relationship Id="rId3" Type="http://schemas.openxmlformats.org/officeDocument/2006/relationships/image" Target="../media/image34.png"/><Relationship Id="rId21" Type="http://schemas.openxmlformats.org/officeDocument/2006/relationships/image" Target="../media/image52.png"/><Relationship Id="rId7" Type="http://schemas.openxmlformats.org/officeDocument/2006/relationships/image" Target="../media/image38.png"/><Relationship Id="rId12" Type="http://schemas.openxmlformats.org/officeDocument/2006/relationships/image" Target="../media/image43.png"/><Relationship Id="rId17" Type="http://schemas.openxmlformats.org/officeDocument/2006/relationships/image" Target="../media/image48.png"/><Relationship Id="rId25" Type="http://schemas.openxmlformats.org/officeDocument/2006/relationships/image" Target="../media/image56.png"/><Relationship Id="rId2" Type="http://schemas.openxmlformats.org/officeDocument/2006/relationships/image" Target="../media/image33.jpg"/><Relationship Id="rId16" Type="http://schemas.openxmlformats.org/officeDocument/2006/relationships/image" Target="../media/image47.png"/><Relationship Id="rId20" Type="http://schemas.openxmlformats.org/officeDocument/2006/relationships/image" Target="../media/image51.png"/><Relationship Id="rId29" Type="http://schemas.openxmlformats.org/officeDocument/2006/relationships/image" Target="../media/image6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24" Type="http://schemas.openxmlformats.org/officeDocument/2006/relationships/image" Target="../media/image55.png"/><Relationship Id="rId32" Type="http://schemas.openxmlformats.org/officeDocument/2006/relationships/image" Target="../media/image63.jpg"/><Relationship Id="rId5" Type="http://schemas.openxmlformats.org/officeDocument/2006/relationships/image" Target="../media/image36.png"/><Relationship Id="rId15" Type="http://schemas.openxmlformats.org/officeDocument/2006/relationships/image" Target="../media/image46.png"/><Relationship Id="rId23" Type="http://schemas.openxmlformats.org/officeDocument/2006/relationships/image" Target="../media/image54.png"/><Relationship Id="rId28" Type="http://schemas.openxmlformats.org/officeDocument/2006/relationships/image" Target="../media/image59.jpg"/><Relationship Id="rId10" Type="http://schemas.openxmlformats.org/officeDocument/2006/relationships/image" Target="../media/image41.png"/><Relationship Id="rId19" Type="http://schemas.openxmlformats.org/officeDocument/2006/relationships/image" Target="../media/image50.png"/><Relationship Id="rId31" Type="http://schemas.openxmlformats.org/officeDocument/2006/relationships/image" Target="../media/image62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Relationship Id="rId14" Type="http://schemas.openxmlformats.org/officeDocument/2006/relationships/image" Target="../media/image45.png"/><Relationship Id="rId22" Type="http://schemas.openxmlformats.org/officeDocument/2006/relationships/image" Target="../media/image53.png"/><Relationship Id="rId27" Type="http://schemas.openxmlformats.org/officeDocument/2006/relationships/image" Target="../media/image58.jpg"/><Relationship Id="rId30" Type="http://schemas.openxmlformats.org/officeDocument/2006/relationships/image" Target="../media/image6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6" Type="http://schemas.openxmlformats.org/officeDocument/2006/relationships/image" Target="../media/image87.png"/><Relationship Id="rId21" Type="http://schemas.openxmlformats.org/officeDocument/2006/relationships/image" Target="../media/image82.jpg"/><Relationship Id="rId34" Type="http://schemas.openxmlformats.org/officeDocument/2006/relationships/image" Target="../media/image95.png"/><Relationship Id="rId42" Type="http://schemas.openxmlformats.org/officeDocument/2006/relationships/image" Target="../media/image103.jpg"/><Relationship Id="rId47" Type="http://schemas.openxmlformats.org/officeDocument/2006/relationships/image" Target="../media/image108.jpg"/><Relationship Id="rId50" Type="http://schemas.openxmlformats.org/officeDocument/2006/relationships/image" Target="../media/image111.png"/><Relationship Id="rId55" Type="http://schemas.openxmlformats.org/officeDocument/2006/relationships/image" Target="../media/image116.png"/><Relationship Id="rId63" Type="http://schemas.openxmlformats.org/officeDocument/2006/relationships/image" Target="../media/image124.jpg"/><Relationship Id="rId68" Type="http://schemas.openxmlformats.org/officeDocument/2006/relationships/image" Target="../media/image129.jpg"/><Relationship Id="rId76" Type="http://schemas.openxmlformats.org/officeDocument/2006/relationships/image" Target="../media/image137.png"/><Relationship Id="rId84" Type="http://schemas.openxmlformats.org/officeDocument/2006/relationships/image" Target="../media/image145.png"/><Relationship Id="rId89" Type="http://schemas.openxmlformats.org/officeDocument/2006/relationships/image" Target="../media/image150.png"/><Relationship Id="rId97" Type="http://schemas.openxmlformats.org/officeDocument/2006/relationships/image" Target="../media/image158.jpg"/><Relationship Id="rId7" Type="http://schemas.openxmlformats.org/officeDocument/2006/relationships/image" Target="../media/image68.png"/><Relationship Id="rId71" Type="http://schemas.openxmlformats.org/officeDocument/2006/relationships/image" Target="../media/image132.png"/><Relationship Id="rId92" Type="http://schemas.openxmlformats.org/officeDocument/2006/relationships/image" Target="../media/image153.png"/><Relationship Id="rId2" Type="http://schemas.openxmlformats.org/officeDocument/2006/relationships/image" Target="../media/image33.jpg"/><Relationship Id="rId16" Type="http://schemas.openxmlformats.org/officeDocument/2006/relationships/image" Target="../media/image77.jpg"/><Relationship Id="rId29" Type="http://schemas.openxmlformats.org/officeDocument/2006/relationships/image" Target="../media/image90.png"/><Relationship Id="rId11" Type="http://schemas.openxmlformats.org/officeDocument/2006/relationships/image" Target="../media/image72.png"/><Relationship Id="rId24" Type="http://schemas.openxmlformats.org/officeDocument/2006/relationships/image" Target="../media/image85.jpg"/><Relationship Id="rId32" Type="http://schemas.openxmlformats.org/officeDocument/2006/relationships/image" Target="../media/image93.png"/><Relationship Id="rId37" Type="http://schemas.openxmlformats.org/officeDocument/2006/relationships/image" Target="../media/image98.png"/><Relationship Id="rId40" Type="http://schemas.openxmlformats.org/officeDocument/2006/relationships/image" Target="../media/image101.png"/><Relationship Id="rId45" Type="http://schemas.openxmlformats.org/officeDocument/2006/relationships/image" Target="../media/image106.png"/><Relationship Id="rId53" Type="http://schemas.openxmlformats.org/officeDocument/2006/relationships/image" Target="../media/image114.png"/><Relationship Id="rId58" Type="http://schemas.openxmlformats.org/officeDocument/2006/relationships/image" Target="../media/image119.png"/><Relationship Id="rId66" Type="http://schemas.openxmlformats.org/officeDocument/2006/relationships/image" Target="../media/image127.jpg"/><Relationship Id="rId74" Type="http://schemas.openxmlformats.org/officeDocument/2006/relationships/image" Target="../media/image135.png"/><Relationship Id="rId79" Type="http://schemas.openxmlformats.org/officeDocument/2006/relationships/image" Target="../media/image140.png"/><Relationship Id="rId87" Type="http://schemas.openxmlformats.org/officeDocument/2006/relationships/image" Target="../media/image148.png"/><Relationship Id="rId5" Type="http://schemas.openxmlformats.org/officeDocument/2006/relationships/image" Target="../media/image66.png"/><Relationship Id="rId61" Type="http://schemas.openxmlformats.org/officeDocument/2006/relationships/image" Target="../media/image122.png"/><Relationship Id="rId82" Type="http://schemas.openxmlformats.org/officeDocument/2006/relationships/image" Target="../media/image143.jpg"/><Relationship Id="rId90" Type="http://schemas.openxmlformats.org/officeDocument/2006/relationships/image" Target="../media/image151.png"/><Relationship Id="rId95" Type="http://schemas.openxmlformats.org/officeDocument/2006/relationships/image" Target="../media/image156.jpg"/><Relationship Id="rId19" Type="http://schemas.openxmlformats.org/officeDocument/2006/relationships/image" Target="../media/image80.png"/><Relationship Id="rId14" Type="http://schemas.openxmlformats.org/officeDocument/2006/relationships/image" Target="../media/image75.jpg"/><Relationship Id="rId22" Type="http://schemas.openxmlformats.org/officeDocument/2006/relationships/image" Target="../media/image83.jpg"/><Relationship Id="rId27" Type="http://schemas.openxmlformats.org/officeDocument/2006/relationships/image" Target="../media/image88.png"/><Relationship Id="rId30" Type="http://schemas.openxmlformats.org/officeDocument/2006/relationships/image" Target="../media/image91.png"/><Relationship Id="rId35" Type="http://schemas.openxmlformats.org/officeDocument/2006/relationships/image" Target="../media/image96.png"/><Relationship Id="rId43" Type="http://schemas.openxmlformats.org/officeDocument/2006/relationships/image" Target="../media/image104.png"/><Relationship Id="rId48" Type="http://schemas.openxmlformats.org/officeDocument/2006/relationships/image" Target="../media/image109.png"/><Relationship Id="rId56" Type="http://schemas.openxmlformats.org/officeDocument/2006/relationships/image" Target="../media/image117.png"/><Relationship Id="rId64" Type="http://schemas.openxmlformats.org/officeDocument/2006/relationships/image" Target="../media/image125.jpg"/><Relationship Id="rId69" Type="http://schemas.openxmlformats.org/officeDocument/2006/relationships/image" Target="../media/image130.jpg"/><Relationship Id="rId77" Type="http://schemas.openxmlformats.org/officeDocument/2006/relationships/image" Target="../media/image138.png"/><Relationship Id="rId100" Type="http://schemas.openxmlformats.org/officeDocument/2006/relationships/image" Target="../media/image161.jpg"/><Relationship Id="rId8" Type="http://schemas.openxmlformats.org/officeDocument/2006/relationships/image" Target="../media/image69.png"/><Relationship Id="rId51" Type="http://schemas.openxmlformats.org/officeDocument/2006/relationships/image" Target="../media/image112.png"/><Relationship Id="rId72" Type="http://schemas.openxmlformats.org/officeDocument/2006/relationships/image" Target="../media/image133.png"/><Relationship Id="rId80" Type="http://schemas.openxmlformats.org/officeDocument/2006/relationships/image" Target="../media/image141.png"/><Relationship Id="rId85" Type="http://schemas.openxmlformats.org/officeDocument/2006/relationships/image" Target="../media/image146.png"/><Relationship Id="rId93" Type="http://schemas.openxmlformats.org/officeDocument/2006/relationships/image" Target="../media/image154.png"/><Relationship Id="rId98" Type="http://schemas.openxmlformats.org/officeDocument/2006/relationships/image" Target="../media/image159.png"/><Relationship Id="rId3" Type="http://schemas.openxmlformats.org/officeDocument/2006/relationships/image" Target="../media/image64.png"/><Relationship Id="rId12" Type="http://schemas.openxmlformats.org/officeDocument/2006/relationships/image" Target="../media/image73.png"/><Relationship Id="rId17" Type="http://schemas.openxmlformats.org/officeDocument/2006/relationships/image" Target="../media/image78.png"/><Relationship Id="rId25" Type="http://schemas.openxmlformats.org/officeDocument/2006/relationships/image" Target="../media/image86.jpg"/><Relationship Id="rId33" Type="http://schemas.openxmlformats.org/officeDocument/2006/relationships/image" Target="../media/image94.png"/><Relationship Id="rId38" Type="http://schemas.openxmlformats.org/officeDocument/2006/relationships/image" Target="../media/image99.png"/><Relationship Id="rId46" Type="http://schemas.openxmlformats.org/officeDocument/2006/relationships/image" Target="../media/image107.jpg"/><Relationship Id="rId59" Type="http://schemas.openxmlformats.org/officeDocument/2006/relationships/image" Target="../media/image120.jpg"/><Relationship Id="rId67" Type="http://schemas.openxmlformats.org/officeDocument/2006/relationships/image" Target="../media/image128.jpg"/><Relationship Id="rId20" Type="http://schemas.openxmlformats.org/officeDocument/2006/relationships/image" Target="../media/image81.png"/><Relationship Id="rId41" Type="http://schemas.openxmlformats.org/officeDocument/2006/relationships/image" Target="../media/image102.png"/><Relationship Id="rId54" Type="http://schemas.openxmlformats.org/officeDocument/2006/relationships/image" Target="../media/image115.png"/><Relationship Id="rId62" Type="http://schemas.openxmlformats.org/officeDocument/2006/relationships/image" Target="../media/image123.jpg"/><Relationship Id="rId70" Type="http://schemas.openxmlformats.org/officeDocument/2006/relationships/image" Target="../media/image131.png"/><Relationship Id="rId75" Type="http://schemas.openxmlformats.org/officeDocument/2006/relationships/image" Target="../media/image136.png"/><Relationship Id="rId83" Type="http://schemas.openxmlformats.org/officeDocument/2006/relationships/image" Target="../media/image144.png"/><Relationship Id="rId88" Type="http://schemas.openxmlformats.org/officeDocument/2006/relationships/image" Target="../media/image149.png"/><Relationship Id="rId91" Type="http://schemas.openxmlformats.org/officeDocument/2006/relationships/image" Target="../media/image152.png"/><Relationship Id="rId96" Type="http://schemas.openxmlformats.org/officeDocument/2006/relationships/image" Target="../media/image1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15" Type="http://schemas.openxmlformats.org/officeDocument/2006/relationships/image" Target="../media/image76.png"/><Relationship Id="rId23" Type="http://schemas.openxmlformats.org/officeDocument/2006/relationships/image" Target="../media/image84.png"/><Relationship Id="rId28" Type="http://schemas.openxmlformats.org/officeDocument/2006/relationships/image" Target="../media/image89.png"/><Relationship Id="rId36" Type="http://schemas.openxmlformats.org/officeDocument/2006/relationships/image" Target="../media/image97.png"/><Relationship Id="rId49" Type="http://schemas.openxmlformats.org/officeDocument/2006/relationships/image" Target="../media/image110.png"/><Relationship Id="rId57" Type="http://schemas.openxmlformats.org/officeDocument/2006/relationships/image" Target="../media/image118.png"/><Relationship Id="rId10" Type="http://schemas.openxmlformats.org/officeDocument/2006/relationships/image" Target="../media/image71.png"/><Relationship Id="rId31" Type="http://schemas.openxmlformats.org/officeDocument/2006/relationships/image" Target="../media/image92.png"/><Relationship Id="rId44" Type="http://schemas.openxmlformats.org/officeDocument/2006/relationships/image" Target="../media/image105.jpg"/><Relationship Id="rId52" Type="http://schemas.openxmlformats.org/officeDocument/2006/relationships/image" Target="../media/image113.png"/><Relationship Id="rId60" Type="http://schemas.openxmlformats.org/officeDocument/2006/relationships/image" Target="../media/image121.png"/><Relationship Id="rId65" Type="http://schemas.openxmlformats.org/officeDocument/2006/relationships/image" Target="../media/image126.jpg"/><Relationship Id="rId73" Type="http://schemas.openxmlformats.org/officeDocument/2006/relationships/image" Target="../media/image134.png"/><Relationship Id="rId78" Type="http://schemas.openxmlformats.org/officeDocument/2006/relationships/image" Target="../media/image139.png"/><Relationship Id="rId81" Type="http://schemas.openxmlformats.org/officeDocument/2006/relationships/image" Target="../media/image142.png"/><Relationship Id="rId86" Type="http://schemas.openxmlformats.org/officeDocument/2006/relationships/image" Target="../media/image147.png"/><Relationship Id="rId94" Type="http://schemas.openxmlformats.org/officeDocument/2006/relationships/image" Target="../media/image155.jpg"/><Relationship Id="rId99" Type="http://schemas.openxmlformats.org/officeDocument/2006/relationships/image" Target="../media/image160.png"/><Relationship Id="rId101" Type="http://schemas.openxmlformats.org/officeDocument/2006/relationships/image" Target="../media/image162.jpg"/><Relationship Id="rId4" Type="http://schemas.openxmlformats.org/officeDocument/2006/relationships/image" Target="../media/image65.png"/><Relationship Id="rId9" Type="http://schemas.openxmlformats.org/officeDocument/2006/relationships/image" Target="../media/image70.png"/><Relationship Id="rId13" Type="http://schemas.openxmlformats.org/officeDocument/2006/relationships/image" Target="../media/image74.png"/><Relationship Id="rId18" Type="http://schemas.openxmlformats.org/officeDocument/2006/relationships/image" Target="../media/image79.png"/><Relationship Id="rId39" Type="http://schemas.openxmlformats.org/officeDocument/2006/relationships/image" Target="../media/image10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9.png"/><Relationship Id="rId3" Type="http://schemas.openxmlformats.org/officeDocument/2006/relationships/image" Target="../media/image164.png"/><Relationship Id="rId7" Type="http://schemas.openxmlformats.org/officeDocument/2006/relationships/image" Target="../media/image168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7.png"/><Relationship Id="rId5" Type="http://schemas.openxmlformats.org/officeDocument/2006/relationships/image" Target="../media/image166.png"/><Relationship Id="rId4" Type="http://schemas.openxmlformats.org/officeDocument/2006/relationships/image" Target="../media/image165.png"/><Relationship Id="rId9" Type="http://schemas.openxmlformats.org/officeDocument/2006/relationships/image" Target="../media/image17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1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emf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emf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7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png"/><Relationship Id="rId2" Type="http://schemas.openxmlformats.org/officeDocument/2006/relationships/image" Target="../media/image17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6.png"/><Relationship Id="rId3" Type="http://schemas.openxmlformats.org/officeDocument/2006/relationships/image" Target="../media/image181.png"/><Relationship Id="rId7" Type="http://schemas.openxmlformats.org/officeDocument/2006/relationships/image" Target="../media/image185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4.png"/><Relationship Id="rId5" Type="http://schemas.openxmlformats.org/officeDocument/2006/relationships/image" Target="../media/image183.png"/><Relationship Id="rId4" Type="http://schemas.openxmlformats.org/officeDocument/2006/relationships/image" Target="../media/image18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7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4.png"/><Relationship Id="rId13" Type="http://schemas.openxmlformats.org/officeDocument/2006/relationships/image" Target="../media/image199.png"/><Relationship Id="rId3" Type="http://schemas.openxmlformats.org/officeDocument/2006/relationships/image" Target="../media/image189.png"/><Relationship Id="rId7" Type="http://schemas.openxmlformats.org/officeDocument/2006/relationships/image" Target="../media/image193.png"/><Relationship Id="rId12" Type="http://schemas.openxmlformats.org/officeDocument/2006/relationships/image" Target="../media/image198.png"/><Relationship Id="rId2" Type="http://schemas.openxmlformats.org/officeDocument/2006/relationships/image" Target="../media/image18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2.png"/><Relationship Id="rId11" Type="http://schemas.openxmlformats.org/officeDocument/2006/relationships/image" Target="../media/image197.png"/><Relationship Id="rId5" Type="http://schemas.openxmlformats.org/officeDocument/2006/relationships/image" Target="../media/image191.png"/><Relationship Id="rId15" Type="http://schemas.openxmlformats.org/officeDocument/2006/relationships/image" Target="../media/image201.png"/><Relationship Id="rId10" Type="http://schemas.openxmlformats.org/officeDocument/2006/relationships/image" Target="../media/image196.png"/><Relationship Id="rId4" Type="http://schemas.openxmlformats.org/officeDocument/2006/relationships/image" Target="../media/image190.png"/><Relationship Id="rId9" Type="http://schemas.openxmlformats.org/officeDocument/2006/relationships/image" Target="../media/image195.png"/><Relationship Id="rId14" Type="http://schemas.openxmlformats.org/officeDocument/2006/relationships/image" Target="../media/image200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2.emf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3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4.em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5.emf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6.emf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7.emf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8.emf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9.emf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0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1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2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4.png"/><Relationship Id="rId2" Type="http://schemas.openxmlformats.org/officeDocument/2006/relationships/image" Target="../media/image2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7.png"/><Relationship Id="rId5" Type="http://schemas.openxmlformats.org/officeDocument/2006/relationships/image" Target="../media/image216.png"/><Relationship Id="rId4" Type="http://schemas.openxmlformats.org/officeDocument/2006/relationships/image" Target="../media/image215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8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9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1.png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物</a:t>
            </a:r>
            <a:r>
              <a:rPr lang="zh-TW" altLang="en-US" dirty="0"/>
              <a:t>聯網框架</a:t>
            </a:r>
            <a:r>
              <a:rPr lang="zh-TW" altLang="en-US" dirty="0" smtClean="0"/>
              <a:t>標準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TW" altLang="en-US" dirty="0" smtClean="0"/>
              <a:t>廖冠雄 助理教授</a:t>
            </a:r>
            <a:endParaRPr lang="en-US" altLang="zh-TW" dirty="0" smtClean="0"/>
          </a:p>
          <a:p>
            <a:r>
              <a:rPr lang="zh-TW" altLang="en-US" dirty="0"/>
              <a:t>義守大學 資訊工程學</a:t>
            </a:r>
            <a:r>
              <a:rPr lang="zh-TW" altLang="en-US" dirty="0" smtClean="0"/>
              <a:t>系</a:t>
            </a:r>
            <a:endParaRPr lang="en-US" altLang="zh-TW" dirty="0" smtClean="0"/>
          </a:p>
          <a:p>
            <a:r>
              <a:rPr lang="en-US" altLang="zh-TW" dirty="0" smtClean="0"/>
              <a:t>e-mail</a:t>
            </a:r>
            <a:r>
              <a:rPr lang="zh-TW" altLang="en-US" dirty="0" smtClean="0"/>
              <a:t>：</a:t>
            </a:r>
            <a:r>
              <a:rPr lang="en-US" altLang="zh-TW" dirty="0" smtClean="0"/>
              <a:t>ghliaw@isu.edu.tw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946407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 this course, we </a:t>
            </a:r>
            <a:r>
              <a:rPr lang="en-US" altLang="zh-TW" dirty="0" smtClean="0"/>
              <a:t>briefly intro …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 smtClean="0"/>
              <a:t>Service Frameworks</a:t>
            </a:r>
          </a:p>
          <a:p>
            <a:pPr lvl="1"/>
            <a:r>
              <a:rPr lang="en-US" altLang="zh-TW" dirty="0" err="1" smtClean="0"/>
              <a:t>Allseen</a:t>
            </a:r>
            <a:r>
              <a:rPr lang="en-US" altLang="zh-TW" dirty="0" smtClean="0"/>
              <a:t> </a:t>
            </a:r>
            <a:r>
              <a:rPr lang="en-US" altLang="zh-TW" spc="-5" dirty="0" smtClean="0">
                <a:solidFill>
                  <a:srgbClr val="000000"/>
                </a:solidFill>
              </a:rPr>
              <a:t>AllJoyn</a:t>
            </a:r>
          </a:p>
          <a:p>
            <a:pPr lvl="1"/>
            <a:r>
              <a:rPr lang="en-US" altLang="zh-TW" spc="-5" dirty="0" smtClean="0">
                <a:solidFill>
                  <a:srgbClr val="000000"/>
                </a:solidFill>
              </a:rPr>
              <a:t>OIC Core Framework</a:t>
            </a:r>
            <a:r>
              <a:rPr lang="en-US" altLang="zh-TW" spc="-50" dirty="0" smtClean="0">
                <a:solidFill>
                  <a:srgbClr val="000000"/>
                </a:solidFill>
              </a:rPr>
              <a:t>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OMA LWM2M</a:t>
            </a:r>
          </a:p>
          <a:p>
            <a:pPr lvl="1"/>
            <a:r>
              <a:rPr lang="en-US" altLang="zh-TW" dirty="0" smtClean="0"/>
              <a:t>Thread</a:t>
            </a:r>
          </a:p>
          <a:p>
            <a:r>
              <a:rPr lang="en-US" altLang="zh-TW" dirty="0" smtClean="0"/>
              <a:t>Architectural Frameworks</a:t>
            </a:r>
          </a:p>
          <a:p>
            <a:pPr lvl="1"/>
            <a:r>
              <a:rPr lang="en-US" altLang="zh-TW" dirty="0" smtClean="0"/>
              <a:t>oneM2M</a:t>
            </a:r>
          </a:p>
          <a:p>
            <a:pPr lvl="1"/>
            <a:r>
              <a:rPr lang="en-US" altLang="zh-TW" dirty="0" smtClean="0"/>
              <a:t>ETSI M2M</a:t>
            </a:r>
          </a:p>
          <a:p>
            <a:pPr lvl="1"/>
            <a:r>
              <a:rPr lang="en-US" altLang="zh-TW" dirty="0" smtClean="0"/>
              <a:t>IEEE P2413</a:t>
            </a:r>
          </a:p>
          <a:p>
            <a:pPr lvl="1"/>
            <a:endParaRPr lang="en-US" altLang="zh-TW" dirty="0" smtClean="0"/>
          </a:p>
          <a:p>
            <a:pPr lvl="1"/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10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1324671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Allseen</a:t>
            </a:r>
            <a:r>
              <a:rPr lang="en-US" altLang="zh-TW" dirty="0" smtClean="0"/>
              <a:t> AllJoyn (1)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Allseen</a:t>
            </a:r>
            <a:r>
              <a:rPr lang="en-US" altLang="zh-TW" dirty="0" smtClean="0"/>
              <a:t> Alliance</a:t>
            </a:r>
          </a:p>
          <a:p>
            <a:pPr lvl="1"/>
            <a:r>
              <a:rPr lang="en-US" altLang="zh-TW" dirty="0"/>
              <a:t>Enable industry standard interoperability between </a:t>
            </a:r>
            <a:r>
              <a:rPr lang="en-US" altLang="zh-TW" dirty="0" smtClean="0"/>
              <a:t>products and brands </a:t>
            </a:r>
            <a:r>
              <a:rPr lang="en-US" altLang="zh-TW" dirty="0"/>
              <a:t>with an open source </a:t>
            </a:r>
            <a:r>
              <a:rPr lang="en-US" altLang="zh-TW" dirty="0" smtClean="0"/>
              <a:t>framework for </a:t>
            </a:r>
            <a:r>
              <a:rPr lang="en-US" altLang="zh-TW" dirty="0" err="1" smtClean="0"/>
              <a:t>IoT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Main members</a:t>
            </a:r>
          </a:p>
          <a:p>
            <a:pPr lvl="2"/>
            <a:r>
              <a:rPr lang="en-US" altLang="zh-TW" dirty="0" smtClean="0"/>
              <a:t>Qualcomm, Microsoft, Philips, LG, …</a:t>
            </a:r>
          </a:p>
          <a:p>
            <a:pPr marL="914400" lvl="2" indent="0">
              <a:buNone/>
            </a:pP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11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1784222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Allseen</a:t>
            </a:r>
            <a:r>
              <a:rPr lang="en-US" altLang="zh-TW" dirty="0"/>
              <a:t> AllJoyn </a:t>
            </a:r>
            <a:r>
              <a:rPr lang="en-US" altLang="zh-TW" dirty="0" smtClean="0"/>
              <a:t>(2)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TW" spc="-5" dirty="0"/>
              <a:t>What is the AllJoyn</a:t>
            </a:r>
            <a:r>
              <a:rPr lang="en-US" altLang="zh-TW" spc="-180" dirty="0"/>
              <a:t> </a:t>
            </a:r>
            <a:r>
              <a:rPr lang="en-US" altLang="zh-TW" spc="-5" dirty="0"/>
              <a:t>Framework</a:t>
            </a:r>
            <a:r>
              <a:rPr lang="en-US" altLang="zh-TW" spc="-5" dirty="0" smtClean="0"/>
              <a:t>?</a:t>
            </a:r>
          </a:p>
          <a:p>
            <a:pPr lvl="1"/>
            <a:r>
              <a:rPr lang="en-US" altLang="zh-TW" dirty="0"/>
              <a:t>An open source API framework for the Internet of Everything</a:t>
            </a:r>
          </a:p>
          <a:p>
            <a:pPr lvl="1"/>
            <a:r>
              <a:rPr lang="en-US" altLang="zh-TW" dirty="0" smtClean="0"/>
              <a:t>A way devices and applications publish APIs over a network in a standard way</a:t>
            </a:r>
          </a:p>
          <a:p>
            <a:pPr lvl="1"/>
            <a:r>
              <a:rPr lang="en-US" altLang="zh-TW" dirty="0"/>
              <a:t>the “things” on the network expose to other “things</a:t>
            </a:r>
            <a:r>
              <a:rPr lang="en-US" altLang="zh-TW" dirty="0" smtClean="0"/>
              <a:t>”</a:t>
            </a:r>
          </a:p>
          <a:p>
            <a:pPr lvl="1"/>
            <a:r>
              <a:rPr lang="en-US" altLang="zh-TW" dirty="0"/>
              <a:t>provides application discovery and fine-grained discovery of the APIs supported  by applications</a:t>
            </a:r>
          </a:p>
          <a:p>
            <a:pPr lvl="1"/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12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2809332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3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880" y="853292"/>
            <a:ext cx="5315148" cy="3862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50939" y="120253"/>
            <a:ext cx="7793037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lang="en-US" altLang="zh-TW" dirty="0" err="1"/>
              <a:t>Allseen</a:t>
            </a:r>
            <a:r>
              <a:rPr lang="en-US" altLang="zh-TW" dirty="0"/>
              <a:t> AllJoyn </a:t>
            </a:r>
            <a:r>
              <a:rPr lang="en-US" altLang="zh-TW" dirty="0" smtClean="0"/>
              <a:t>(3)</a:t>
            </a:r>
            <a:endParaRPr spc="-4" dirty="0"/>
          </a:p>
        </p:txBody>
      </p:sp>
      <p:sp>
        <p:nvSpPr>
          <p:cNvPr id="114" name="矩形 113"/>
          <p:cNvSpPr/>
          <p:nvPr/>
        </p:nvSpPr>
        <p:spPr>
          <a:xfrm>
            <a:off x="291331" y="1090299"/>
            <a:ext cx="3361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pc="-5" dirty="0"/>
              <a:t>High-Level System</a:t>
            </a:r>
            <a:r>
              <a:rPr lang="en-US" altLang="zh-TW" spc="-185" dirty="0"/>
              <a:t> </a:t>
            </a:r>
            <a:r>
              <a:rPr lang="en-US" altLang="zh-TW" spc="-5" dirty="0"/>
              <a:t>Architecture</a:t>
            </a:r>
            <a:endParaRPr lang="zh-TW" altLang="en-US" dirty="0"/>
          </a:p>
        </p:txBody>
      </p:sp>
      <p:sp>
        <p:nvSpPr>
          <p:cNvPr id="115" name="object 3"/>
          <p:cNvSpPr txBox="1"/>
          <p:nvPr/>
        </p:nvSpPr>
        <p:spPr>
          <a:xfrm>
            <a:off x="544828" y="1480385"/>
            <a:ext cx="5111115" cy="26085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63880">
              <a:lnSpc>
                <a:spcPct val="100000"/>
              </a:lnSpc>
            </a:pPr>
            <a:r>
              <a:rPr sz="2000" spc="-5" dirty="0">
                <a:latin typeface="Arial"/>
                <a:cs typeface="Arial"/>
              </a:rPr>
              <a:t>AllJoyn Bus is composed of two types of  nodes:</a:t>
            </a:r>
            <a:endParaRPr sz="2000" dirty="0">
              <a:latin typeface="Arial"/>
              <a:cs typeface="Arial"/>
            </a:endParaRPr>
          </a:p>
          <a:p>
            <a:pPr marL="464184" indent="-223520">
              <a:lnSpc>
                <a:spcPct val="100000"/>
              </a:lnSpc>
              <a:spcBef>
                <a:spcPts val="595"/>
              </a:spcBef>
              <a:buClr>
                <a:srgbClr val="00C0C2"/>
              </a:buClr>
              <a:buChar char="–"/>
              <a:tabLst>
                <a:tab pos="464820" algn="l"/>
              </a:tabLst>
            </a:pPr>
            <a:r>
              <a:rPr sz="1800" spc="-5" dirty="0">
                <a:latin typeface="Arial"/>
                <a:cs typeface="Arial"/>
              </a:rPr>
              <a:t>AllJoyn Router</a:t>
            </a:r>
            <a:r>
              <a:rPr sz="1800" spc="-4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(R)</a:t>
            </a:r>
            <a:endParaRPr sz="1800" dirty="0">
              <a:latin typeface="Arial"/>
              <a:cs typeface="Arial"/>
            </a:endParaRPr>
          </a:p>
          <a:p>
            <a:pPr marL="464184" indent="-223520">
              <a:lnSpc>
                <a:spcPct val="100000"/>
              </a:lnSpc>
              <a:spcBef>
                <a:spcPts val="535"/>
              </a:spcBef>
              <a:buClr>
                <a:srgbClr val="00C0C2"/>
              </a:buClr>
              <a:buChar char="–"/>
              <a:tabLst>
                <a:tab pos="464820" algn="l"/>
              </a:tabLst>
            </a:pPr>
            <a:r>
              <a:rPr sz="1800" spc="-5" dirty="0">
                <a:latin typeface="Arial"/>
                <a:cs typeface="Arial"/>
              </a:rPr>
              <a:t>Applications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(App)</a:t>
            </a:r>
            <a:endParaRPr sz="1800" dirty="0">
              <a:latin typeface="Arial"/>
              <a:cs typeface="Arial"/>
            </a:endParaRPr>
          </a:p>
          <a:p>
            <a:pPr marL="700405" lvl="1" indent="-180340">
              <a:lnSpc>
                <a:spcPct val="100000"/>
              </a:lnSpc>
              <a:spcBef>
                <a:spcPts val="635"/>
              </a:spcBef>
              <a:buClr>
                <a:srgbClr val="00C0C2"/>
              </a:buClr>
              <a:buChar char="•"/>
              <a:tabLst>
                <a:tab pos="701040" algn="l"/>
              </a:tabLst>
            </a:pPr>
            <a:r>
              <a:rPr sz="1600" spc="-5" dirty="0">
                <a:latin typeface="Arial"/>
                <a:cs typeface="Arial"/>
              </a:rPr>
              <a:t>App can only connect to</a:t>
            </a:r>
            <a:r>
              <a:rPr sz="1600" spc="-2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R</a:t>
            </a:r>
            <a:endParaRPr sz="1600" dirty="0">
              <a:latin typeface="Arial"/>
              <a:cs typeface="Arial"/>
            </a:endParaRPr>
          </a:p>
          <a:p>
            <a:pPr marL="700405" lvl="1" indent="-180340">
              <a:lnSpc>
                <a:spcPct val="100000"/>
              </a:lnSpc>
              <a:spcBef>
                <a:spcPts val="575"/>
              </a:spcBef>
              <a:buClr>
                <a:srgbClr val="00C0C2"/>
              </a:buClr>
              <a:buChar char="•"/>
              <a:tabLst>
                <a:tab pos="701040" algn="l"/>
              </a:tabLst>
            </a:pPr>
            <a:r>
              <a:rPr sz="1600" spc="-5" dirty="0">
                <a:latin typeface="Arial"/>
                <a:cs typeface="Arial"/>
              </a:rPr>
              <a:t>App can contain</a:t>
            </a:r>
            <a:r>
              <a:rPr sz="1600" spc="-5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R</a:t>
            </a:r>
            <a:endParaRPr sz="1600" dirty="0">
              <a:latin typeface="Arial"/>
              <a:cs typeface="Arial"/>
            </a:endParaRPr>
          </a:p>
          <a:p>
            <a:pPr marL="700405" lvl="1" indent="-180340">
              <a:lnSpc>
                <a:spcPct val="100000"/>
              </a:lnSpc>
              <a:spcBef>
                <a:spcPts val="575"/>
              </a:spcBef>
              <a:buClr>
                <a:srgbClr val="00C0C2"/>
              </a:buClr>
              <a:buChar char="•"/>
              <a:tabLst>
                <a:tab pos="701040" algn="l"/>
              </a:tabLst>
            </a:pPr>
            <a:r>
              <a:rPr sz="1600" spc="-5" dirty="0">
                <a:latin typeface="Arial"/>
                <a:cs typeface="Arial"/>
              </a:rPr>
              <a:t>R can connect to other</a:t>
            </a:r>
            <a:r>
              <a:rPr sz="1600" spc="-3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R</a:t>
            </a:r>
            <a:endParaRPr sz="1600" dirty="0">
              <a:latin typeface="Arial"/>
              <a:cs typeface="Arial"/>
            </a:endParaRPr>
          </a:p>
          <a:p>
            <a:pPr marL="464184" indent="-223520">
              <a:lnSpc>
                <a:spcPct val="100000"/>
              </a:lnSpc>
              <a:spcBef>
                <a:spcPts val="575"/>
              </a:spcBef>
              <a:buClr>
                <a:srgbClr val="00C0C2"/>
              </a:buClr>
              <a:buChar char="–"/>
              <a:tabLst>
                <a:tab pos="464820" algn="l"/>
              </a:tabLst>
            </a:pPr>
            <a:r>
              <a:rPr sz="1800" spc="-5" dirty="0">
                <a:latin typeface="Arial"/>
                <a:cs typeface="Arial"/>
              </a:rPr>
              <a:t>The AllJoyn framework can be thought of as</a:t>
            </a:r>
            <a:r>
              <a:rPr sz="1800" spc="-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6" name="object 4"/>
          <p:cNvSpPr txBox="1"/>
          <p:nvPr/>
        </p:nvSpPr>
        <p:spPr>
          <a:xfrm>
            <a:off x="1001560" y="4093444"/>
            <a:ext cx="1396365" cy="2851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Arial"/>
                <a:cs typeface="Arial"/>
              </a:rPr>
              <a:t>mesh of</a:t>
            </a:r>
            <a:r>
              <a:rPr sz="1800" spc="-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stars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13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0689360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pc="-4" dirty="0"/>
              <a:t>Ad Hoc Bus Formation:</a:t>
            </a:r>
            <a:r>
              <a:rPr spc="-56" dirty="0"/>
              <a:t> </a:t>
            </a:r>
            <a:r>
              <a:rPr spc="-4" dirty="0"/>
              <a:t>Discover</a:t>
            </a:r>
          </a:p>
        </p:txBody>
      </p:sp>
      <p:sp>
        <p:nvSpPr>
          <p:cNvPr id="3" name="object 3"/>
          <p:cNvSpPr/>
          <p:nvPr/>
        </p:nvSpPr>
        <p:spPr>
          <a:xfrm>
            <a:off x="5332974" y="1103515"/>
            <a:ext cx="1660118" cy="17238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871170" y="1243599"/>
            <a:ext cx="717980" cy="2814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pc="-4" dirty="0">
                <a:solidFill>
                  <a:srgbClr val="FFFFFF"/>
                </a:solidFill>
                <a:latin typeface="Arial"/>
                <a:cs typeface="Arial"/>
              </a:rPr>
              <a:t>Device</a:t>
            </a:r>
            <a:endParaRPr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64098" y="1103515"/>
            <a:ext cx="1660118" cy="172385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78985" y="2197677"/>
            <a:ext cx="2434008" cy="2961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612746" y="2327609"/>
            <a:ext cx="2225930" cy="1905"/>
          </a:xfrm>
          <a:custGeom>
            <a:avLst/>
            <a:gdLst/>
            <a:ahLst/>
            <a:cxnLst/>
            <a:rect l="l" t="t" r="r" b="b"/>
            <a:pathLst>
              <a:path w="2964815" h="2539">
                <a:moveTo>
                  <a:pt x="0" y="0"/>
                </a:moveTo>
                <a:lnTo>
                  <a:pt x="2964193" y="2351"/>
                </a:lnTo>
              </a:path>
            </a:pathLst>
          </a:custGeom>
          <a:ln w="38053">
            <a:solidFill>
              <a:srgbClr val="937AB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738268" y="2265205"/>
            <a:ext cx="128722" cy="128588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7" y="0"/>
                </a:moveTo>
                <a:lnTo>
                  <a:pt x="14157" y="469"/>
                </a:lnTo>
                <a:lnTo>
                  <a:pt x="7584" y="3633"/>
                </a:lnTo>
                <a:lnTo>
                  <a:pt x="2555" y="9273"/>
                </a:lnTo>
                <a:lnTo>
                  <a:pt x="109" y="16422"/>
                </a:lnTo>
                <a:lnTo>
                  <a:pt x="578" y="23701"/>
                </a:lnTo>
                <a:lnTo>
                  <a:pt x="3743" y="30273"/>
                </a:lnTo>
                <a:lnTo>
                  <a:pt x="9384" y="35300"/>
                </a:lnTo>
                <a:lnTo>
                  <a:pt x="95347" y="85528"/>
                </a:lnTo>
                <a:lnTo>
                  <a:pt x="9304" y="135619"/>
                </a:lnTo>
                <a:lnTo>
                  <a:pt x="3655" y="140637"/>
                </a:lnTo>
                <a:lnTo>
                  <a:pt x="480" y="147204"/>
                </a:lnTo>
                <a:lnTo>
                  <a:pt x="0" y="154483"/>
                </a:lnTo>
                <a:lnTo>
                  <a:pt x="2434" y="161635"/>
                </a:lnTo>
                <a:lnTo>
                  <a:pt x="7454" y="167283"/>
                </a:lnTo>
                <a:lnTo>
                  <a:pt x="14022" y="170458"/>
                </a:lnTo>
                <a:lnTo>
                  <a:pt x="21302" y="170938"/>
                </a:lnTo>
                <a:lnTo>
                  <a:pt x="28457" y="168503"/>
                </a:lnTo>
                <a:lnTo>
                  <a:pt x="170885" y="85587"/>
                </a:lnTo>
                <a:lnTo>
                  <a:pt x="28587" y="2445"/>
                </a:lnTo>
                <a:lnTo>
                  <a:pt x="21437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502660" y="1231322"/>
            <a:ext cx="1251329" cy="84478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599395" y="1284317"/>
            <a:ext cx="1060977" cy="56110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527294" y="1254119"/>
            <a:ext cx="1164215" cy="759619"/>
          </a:xfrm>
          <a:custGeom>
            <a:avLst/>
            <a:gdLst/>
            <a:ahLst/>
            <a:cxnLst/>
            <a:rect l="l" t="t" r="r" b="b"/>
            <a:pathLst>
              <a:path w="1550670" h="1012825">
                <a:moveTo>
                  <a:pt x="1381641" y="0"/>
                </a:moveTo>
                <a:lnTo>
                  <a:pt x="168762" y="0"/>
                </a:lnTo>
                <a:lnTo>
                  <a:pt x="123898" y="6027"/>
                </a:lnTo>
                <a:lnTo>
                  <a:pt x="83584" y="23036"/>
                </a:lnTo>
                <a:lnTo>
                  <a:pt x="49429" y="49419"/>
                </a:lnTo>
                <a:lnTo>
                  <a:pt x="23040" y="83568"/>
                </a:lnTo>
                <a:lnTo>
                  <a:pt x="6028" y="123874"/>
                </a:lnTo>
                <a:lnTo>
                  <a:pt x="0" y="168729"/>
                </a:lnTo>
                <a:lnTo>
                  <a:pt x="0" y="843629"/>
                </a:lnTo>
                <a:lnTo>
                  <a:pt x="6028" y="888484"/>
                </a:lnTo>
                <a:lnTo>
                  <a:pt x="23040" y="928790"/>
                </a:lnTo>
                <a:lnTo>
                  <a:pt x="49429" y="962940"/>
                </a:lnTo>
                <a:lnTo>
                  <a:pt x="83584" y="989323"/>
                </a:lnTo>
                <a:lnTo>
                  <a:pt x="123898" y="1006332"/>
                </a:lnTo>
                <a:lnTo>
                  <a:pt x="168762" y="1012360"/>
                </a:lnTo>
                <a:lnTo>
                  <a:pt x="1381641" y="1012360"/>
                </a:lnTo>
                <a:lnTo>
                  <a:pt x="1426505" y="1006332"/>
                </a:lnTo>
                <a:lnTo>
                  <a:pt x="1466818" y="989323"/>
                </a:lnTo>
                <a:lnTo>
                  <a:pt x="1500974" y="962940"/>
                </a:lnTo>
                <a:lnTo>
                  <a:pt x="1527362" y="928790"/>
                </a:lnTo>
                <a:lnTo>
                  <a:pt x="1544374" y="888484"/>
                </a:lnTo>
                <a:lnTo>
                  <a:pt x="1550403" y="843629"/>
                </a:lnTo>
                <a:lnTo>
                  <a:pt x="1550403" y="168729"/>
                </a:lnTo>
                <a:lnTo>
                  <a:pt x="1544374" y="123874"/>
                </a:lnTo>
                <a:lnTo>
                  <a:pt x="1527362" y="83568"/>
                </a:lnTo>
                <a:lnTo>
                  <a:pt x="1500974" y="49419"/>
                </a:lnTo>
                <a:lnTo>
                  <a:pt x="1466818" y="23036"/>
                </a:lnTo>
                <a:lnTo>
                  <a:pt x="1426505" y="6027"/>
                </a:lnTo>
                <a:lnTo>
                  <a:pt x="1381641" y="0"/>
                </a:lnTo>
                <a:close/>
              </a:path>
            </a:pathLst>
          </a:custGeom>
          <a:solidFill>
            <a:srgbClr val="BFFE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635086" y="1325909"/>
            <a:ext cx="953493" cy="4462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 marR="3813" indent="-477" algn="ctr">
              <a:lnSpc>
                <a:spcPct val="99600"/>
              </a:lnSpc>
            </a:pPr>
            <a:r>
              <a:rPr sz="1100" i="1" spc="-4" dirty="0">
                <a:latin typeface="Arial"/>
                <a:cs typeface="Arial"/>
              </a:rPr>
              <a:t>Find interface  </a:t>
            </a:r>
            <a:r>
              <a:rPr sz="900" spc="-4" dirty="0">
                <a:latin typeface="Arial"/>
                <a:cs typeface="Arial"/>
              </a:rPr>
              <a:t>org.allseen.media.  audio</a:t>
            </a:r>
            <a:endParaRPr sz="9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462347" y="1231323"/>
            <a:ext cx="1288775" cy="8229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515397" y="1246909"/>
            <a:ext cx="1182678" cy="80113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486555" y="1254117"/>
            <a:ext cx="1201401" cy="737235"/>
          </a:xfrm>
          <a:custGeom>
            <a:avLst/>
            <a:gdLst/>
            <a:ahLst/>
            <a:cxnLst/>
            <a:rect l="l" t="t" r="r" b="b"/>
            <a:pathLst>
              <a:path w="1600200" h="982980">
                <a:moveTo>
                  <a:pt x="1436279" y="0"/>
                </a:moveTo>
                <a:lnTo>
                  <a:pt x="163779" y="0"/>
                </a:lnTo>
                <a:lnTo>
                  <a:pt x="120240" y="5849"/>
                </a:lnTo>
                <a:lnTo>
                  <a:pt x="81117" y="22356"/>
                </a:lnTo>
                <a:lnTo>
                  <a:pt x="47970" y="47960"/>
                </a:lnTo>
                <a:lnTo>
                  <a:pt x="22360" y="81100"/>
                </a:lnTo>
                <a:lnTo>
                  <a:pt x="5850" y="120216"/>
                </a:lnTo>
                <a:lnTo>
                  <a:pt x="0" y="163747"/>
                </a:lnTo>
                <a:lnTo>
                  <a:pt x="0" y="818719"/>
                </a:lnTo>
                <a:lnTo>
                  <a:pt x="5850" y="862250"/>
                </a:lnTo>
                <a:lnTo>
                  <a:pt x="22360" y="901366"/>
                </a:lnTo>
                <a:lnTo>
                  <a:pt x="47970" y="934506"/>
                </a:lnTo>
                <a:lnTo>
                  <a:pt x="81117" y="960110"/>
                </a:lnTo>
                <a:lnTo>
                  <a:pt x="120240" y="976617"/>
                </a:lnTo>
                <a:lnTo>
                  <a:pt x="163779" y="982466"/>
                </a:lnTo>
                <a:lnTo>
                  <a:pt x="1436279" y="982466"/>
                </a:lnTo>
                <a:lnTo>
                  <a:pt x="1479818" y="976617"/>
                </a:lnTo>
                <a:lnTo>
                  <a:pt x="1518942" y="960110"/>
                </a:lnTo>
                <a:lnTo>
                  <a:pt x="1552089" y="934506"/>
                </a:lnTo>
                <a:lnTo>
                  <a:pt x="1577698" y="901366"/>
                </a:lnTo>
                <a:lnTo>
                  <a:pt x="1594208" y="862250"/>
                </a:lnTo>
                <a:lnTo>
                  <a:pt x="1600059" y="818719"/>
                </a:lnTo>
                <a:lnTo>
                  <a:pt x="1600059" y="163747"/>
                </a:lnTo>
                <a:lnTo>
                  <a:pt x="1594208" y="120216"/>
                </a:lnTo>
                <a:lnTo>
                  <a:pt x="1577698" y="81100"/>
                </a:lnTo>
                <a:lnTo>
                  <a:pt x="1552089" y="47960"/>
                </a:lnTo>
                <a:lnTo>
                  <a:pt x="1518942" y="22356"/>
                </a:lnTo>
                <a:lnTo>
                  <a:pt x="1479818" y="5849"/>
                </a:lnTo>
                <a:lnTo>
                  <a:pt x="1436279" y="0"/>
                </a:lnTo>
                <a:close/>
              </a:path>
            </a:pathLst>
          </a:custGeom>
          <a:solidFill>
            <a:srgbClr val="BFFE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4389176" y="1294109"/>
            <a:ext cx="1240645" cy="5428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 marR="3813" indent="-477" algn="ctr">
              <a:lnSpc>
                <a:spcPct val="96700"/>
              </a:lnSpc>
            </a:pPr>
            <a:r>
              <a:rPr sz="800" i="1" spc="-4" dirty="0">
                <a:latin typeface="Arial"/>
                <a:cs typeface="Arial"/>
              </a:rPr>
              <a:t>Implement interfaces  </a:t>
            </a:r>
            <a:r>
              <a:rPr sz="800" spc="-4" dirty="0">
                <a:latin typeface="Arial"/>
                <a:cs typeface="Arial"/>
              </a:rPr>
              <a:t>org.allseen.media.audio  org.allseen.media.video</a:t>
            </a:r>
            <a:endParaRPr sz="800" dirty="0">
              <a:latin typeface="Arial"/>
              <a:cs typeface="Arial"/>
            </a:endParaRPr>
          </a:p>
          <a:p>
            <a:pPr algn="ctr">
              <a:spcBef>
                <a:spcPts val="26"/>
              </a:spcBef>
            </a:pPr>
            <a:r>
              <a:rPr sz="1200" spc="-4" dirty="0">
                <a:latin typeface="Arial"/>
                <a:cs typeface="Arial"/>
              </a:rPr>
              <a:t>…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3775833" y="1988820"/>
            <a:ext cx="542971" cy="645275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828760" y="2040678"/>
            <a:ext cx="435706" cy="540901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519950" y="1776846"/>
            <a:ext cx="1120267" cy="358486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710301" y="1792431"/>
            <a:ext cx="727081" cy="352252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3777154" y="1863742"/>
            <a:ext cx="77140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z="1400" spc="-4" dirty="0">
                <a:latin typeface="Arial"/>
                <a:cs typeface="Arial"/>
              </a:rPr>
              <a:t>Eureka!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2040822" y="2805545"/>
            <a:ext cx="4296960" cy="1536815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115715" y="2855422"/>
            <a:ext cx="3732144" cy="1424593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141410" y="2906729"/>
            <a:ext cx="4096389" cy="1335299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2224424" y="2966655"/>
            <a:ext cx="4004140" cy="12593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z="1100" b="1" spc="-4" dirty="0">
                <a:solidFill>
                  <a:srgbClr val="333333"/>
                </a:solidFill>
                <a:latin typeface="Helvetica"/>
                <a:cs typeface="Helvetica"/>
              </a:rPr>
              <a:t>Interface descriptions contained in About</a:t>
            </a:r>
            <a:r>
              <a:rPr sz="1100" b="1" spc="23" dirty="0">
                <a:solidFill>
                  <a:srgbClr val="333333"/>
                </a:solidFill>
                <a:latin typeface="Helvetica"/>
                <a:cs typeface="Helvetica"/>
              </a:rPr>
              <a:t> </a:t>
            </a:r>
            <a:r>
              <a:rPr sz="1100" b="1" spc="-4" dirty="0">
                <a:solidFill>
                  <a:srgbClr val="333333"/>
                </a:solidFill>
                <a:latin typeface="Helvetica"/>
                <a:cs typeface="Helvetica"/>
              </a:rPr>
              <a:t>message</a:t>
            </a:r>
            <a:endParaRPr sz="1100" dirty="0">
              <a:latin typeface="Helvetica"/>
              <a:cs typeface="Helvetica"/>
            </a:endParaRPr>
          </a:p>
          <a:p>
            <a:pPr marL="9531">
              <a:spcBef>
                <a:spcPts val="304"/>
              </a:spcBef>
            </a:pPr>
            <a:r>
              <a:rPr sz="1100" spc="-244" dirty="0">
                <a:latin typeface="Wingdings"/>
                <a:cs typeface="Wingdings"/>
              </a:rPr>
              <a:t></a:t>
            </a:r>
            <a:r>
              <a:rPr sz="1100" spc="-244" dirty="0">
                <a:latin typeface="Times New Roman"/>
                <a:cs typeface="Times New Roman"/>
              </a:rPr>
              <a:t>                              </a:t>
            </a:r>
            <a:r>
              <a:rPr sz="1100" spc="-4" dirty="0">
                <a:solidFill>
                  <a:srgbClr val="333333"/>
                </a:solidFill>
                <a:latin typeface="Helvetica"/>
                <a:cs typeface="Helvetica"/>
              </a:rPr>
              <a:t>Services advertise, and Clients find, About</a:t>
            </a:r>
            <a:r>
              <a:rPr sz="1100" spc="4" dirty="0">
                <a:solidFill>
                  <a:srgbClr val="333333"/>
                </a:solidFill>
                <a:latin typeface="Helvetica"/>
                <a:cs typeface="Helvetica"/>
              </a:rPr>
              <a:t> </a:t>
            </a:r>
            <a:r>
              <a:rPr sz="1100" spc="-4" dirty="0">
                <a:solidFill>
                  <a:srgbClr val="333333"/>
                </a:solidFill>
                <a:latin typeface="Helvetica"/>
                <a:cs typeface="Helvetica"/>
              </a:rPr>
              <a:t>messages</a:t>
            </a:r>
            <a:endParaRPr sz="1100" dirty="0">
              <a:latin typeface="Helvetica"/>
              <a:cs typeface="Helvetica"/>
            </a:endParaRPr>
          </a:p>
          <a:p>
            <a:pPr marL="9531">
              <a:spcBef>
                <a:spcPts val="387"/>
              </a:spcBef>
            </a:pPr>
            <a:r>
              <a:rPr sz="1100" spc="-244" dirty="0">
                <a:latin typeface="Wingdings"/>
                <a:cs typeface="Wingdings"/>
              </a:rPr>
              <a:t></a:t>
            </a:r>
            <a:r>
              <a:rPr sz="1100" spc="-244" dirty="0">
                <a:latin typeface="Times New Roman"/>
                <a:cs typeface="Times New Roman"/>
              </a:rPr>
              <a:t>                              </a:t>
            </a:r>
            <a:r>
              <a:rPr sz="1100" spc="-4" dirty="0">
                <a:solidFill>
                  <a:srgbClr val="333333"/>
                </a:solidFill>
                <a:latin typeface="Helvetica"/>
                <a:cs typeface="Helvetica"/>
              </a:rPr>
              <a:t>Connect to advertisers supporting desired</a:t>
            </a:r>
            <a:r>
              <a:rPr sz="1100" spc="64" dirty="0">
                <a:solidFill>
                  <a:srgbClr val="333333"/>
                </a:solidFill>
                <a:latin typeface="Helvetica"/>
                <a:cs typeface="Helvetica"/>
              </a:rPr>
              <a:t> </a:t>
            </a:r>
            <a:r>
              <a:rPr sz="1100" spc="-4" dirty="0">
                <a:solidFill>
                  <a:srgbClr val="333333"/>
                </a:solidFill>
                <a:latin typeface="Helvetica"/>
                <a:cs typeface="Helvetica"/>
              </a:rPr>
              <a:t>interfaces</a:t>
            </a:r>
            <a:endParaRPr sz="1100" dirty="0">
              <a:latin typeface="Helvetica"/>
              <a:cs typeface="Helvetica"/>
            </a:endParaRPr>
          </a:p>
          <a:p>
            <a:pPr marL="9531">
              <a:spcBef>
                <a:spcPts val="387"/>
              </a:spcBef>
            </a:pPr>
            <a:r>
              <a:rPr sz="1100" b="1" spc="-4" dirty="0">
                <a:solidFill>
                  <a:srgbClr val="333333"/>
                </a:solidFill>
                <a:latin typeface="Helvetica"/>
                <a:cs typeface="Helvetica"/>
              </a:rPr>
              <a:t>Actual discovery mechanism is</a:t>
            </a:r>
            <a:r>
              <a:rPr sz="1100" b="1" spc="68" dirty="0">
                <a:solidFill>
                  <a:srgbClr val="333333"/>
                </a:solidFill>
                <a:latin typeface="Helvetica"/>
                <a:cs typeface="Helvetica"/>
              </a:rPr>
              <a:t> </a:t>
            </a:r>
            <a:r>
              <a:rPr sz="1100" b="1" spc="-4" dirty="0">
                <a:solidFill>
                  <a:srgbClr val="333333"/>
                </a:solidFill>
                <a:latin typeface="Helvetica"/>
                <a:cs typeface="Helvetica"/>
              </a:rPr>
              <a:t>transport-dependent:</a:t>
            </a:r>
            <a:endParaRPr sz="1100" dirty="0">
              <a:latin typeface="Helvetica"/>
              <a:cs typeface="Helvetica"/>
            </a:endParaRPr>
          </a:p>
          <a:p>
            <a:pPr marL="9531">
              <a:spcBef>
                <a:spcPts val="387"/>
              </a:spcBef>
            </a:pPr>
            <a:r>
              <a:rPr sz="1100" spc="-244" dirty="0">
                <a:latin typeface="Wingdings"/>
                <a:cs typeface="Wingdings"/>
              </a:rPr>
              <a:t></a:t>
            </a:r>
            <a:r>
              <a:rPr sz="1100" spc="-244" dirty="0">
                <a:latin typeface="Times New Roman"/>
                <a:cs typeface="Times New Roman"/>
              </a:rPr>
              <a:t>                              </a:t>
            </a:r>
            <a:r>
              <a:rPr sz="1100" spc="-4" dirty="0">
                <a:solidFill>
                  <a:srgbClr val="333333"/>
                </a:solidFill>
                <a:latin typeface="Helvetica"/>
                <a:cs typeface="Helvetica"/>
              </a:rPr>
              <a:t>On Wi-Fi, PLC, Ethernet: lightweight IP multicast</a:t>
            </a:r>
            <a:r>
              <a:rPr sz="1100" spc="64" dirty="0">
                <a:solidFill>
                  <a:srgbClr val="333333"/>
                </a:solidFill>
                <a:latin typeface="Helvetica"/>
                <a:cs typeface="Helvetica"/>
              </a:rPr>
              <a:t> </a:t>
            </a:r>
            <a:r>
              <a:rPr sz="1100" spc="-4" dirty="0">
                <a:solidFill>
                  <a:srgbClr val="333333"/>
                </a:solidFill>
                <a:latin typeface="Helvetica"/>
                <a:cs typeface="Helvetica"/>
              </a:rPr>
              <a:t>protocol</a:t>
            </a:r>
            <a:endParaRPr sz="1100" dirty="0">
              <a:latin typeface="Helvetica"/>
              <a:cs typeface="Helvetica"/>
            </a:endParaRPr>
          </a:p>
          <a:p>
            <a:pPr marL="9531">
              <a:spcBef>
                <a:spcPts val="387"/>
              </a:spcBef>
            </a:pPr>
            <a:r>
              <a:rPr sz="1100" spc="-244" dirty="0">
                <a:latin typeface="Wingdings"/>
                <a:cs typeface="Wingdings"/>
              </a:rPr>
              <a:t></a:t>
            </a:r>
            <a:r>
              <a:rPr sz="1100" spc="-244" dirty="0">
                <a:latin typeface="Times New Roman"/>
                <a:cs typeface="Times New Roman"/>
              </a:rPr>
              <a:t>                              </a:t>
            </a:r>
            <a:r>
              <a:rPr sz="1100" spc="-4" dirty="0">
                <a:solidFill>
                  <a:srgbClr val="333333"/>
                </a:solidFill>
                <a:latin typeface="Helvetica"/>
                <a:cs typeface="Helvetica"/>
              </a:rPr>
              <a:t>On Wi-Fi Direct: would use pre-association</a:t>
            </a:r>
            <a:r>
              <a:rPr sz="1100" spc="60" dirty="0">
                <a:solidFill>
                  <a:srgbClr val="333333"/>
                </a:solidFill>
                <a:latin typeface="Helvetica"/>
                <a:cs typeface="Helvetica"/>
              </a:rPr>
              <a:t> </a:t>
            </a:r>
            <a:r>
              <a:rPr sz="1100" spc="-4" dirty="0">
                <a:solidFill>
                  <a:srgbClr val="333333"/>
                </a:solidFill>
                <a:latin typeface="Helvetica"/>
                <a:cs typeface="Helvetica"/>
              </a:rPr>
              <a:t>discovery</a:t>
            </a:r>
            <a:endParaRPr sz="1100" dirty="0">
              <a:latin typeface="Helvetica"/>
              <a:cs typeface="Helvetica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5772968" y="1814253"/>
            <a:ext cx="887264" cy="804256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844740" y="2094807"/>
            <a:ext cx="770769" cy="458239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5966764" y="1917570"/>
            <a:ext cx="527282" cy="4865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 marR="3813" algn="ctr">
              <a:lnSpc>
                <a:spcPct val="93200"/>
              </a:lnSpc>
            </a:pPr>
            <a:r>
              <a:rPr sz="1200" spc="-4" dirty="0">
                <a:latin typeface="Arial"/>
                <a:cs typeface="Arial"/>
              </a:rPr>
              <a:t>Service  </a:t>
            </a:r>
            <a:r>
              <a:rPr sz="1100" spc="-4" dirty="0">
                <a:latin typeface="Arial"/>
                <a:cs typeface="Arial"/>
              </a:rPr>
              <a:t>App  </a:t>
            </a:r>
            <a:r>
              <a:rPr sz="1100" spc="-4" dirty="0">
                <a:solidFill>
                  <a:srgbClr val="0D0D0D"/>
                </a:solidFill>
                <a:latin typeface="Arial"/>
                <a:cs typeface="Arial"/>
              </a:rPr>
              <a:t>Router</a:t>
            </a:r>
            <a:endParaRPr sz="1100" dirty="0">
              <a:latin typeface="Arial"/>
              <a:cs typeface="Arial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1519694" y="1533698"/>
            <a:ext cx="911192" cy="339782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602466" y="1243599"/>
            <a:ext cx="717980" cy="5500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pc="-4" dirty="0">
                <a:solidFill>
                  <a:srgbClr val="FFFFFF"/>
                </a:solidFill>
                <a:latin typeface="Arial"/>
                <a:cs typeface="Arial"/>
              </a:rPr>
              <a:t>Device</a:t>
            </a:r>
            <a:endParaRPr>
              <a:latin typeface="Arial"/>
              <a:cs typeface="Arial"/>
            </a:endParaRPr>
          </a:p>
          <a:p>
            <a:pPr marL="49086">
              <a:spcBef>
                <a:spcPts val="668"/>
              </a:spcBef>
            </a:pPr>
            <a:r>
              <a:rPr sz="1100" spc="-4" dirty="0">
                <a:latin typeface="Arial"/>
                <a:cs typeface="Arial"/>
              </a:rPr>
              <a:t>Client</a:t>
            </a:r>
            <a:r>
              <a:rPr sz="1100" spc="-68" dirty="0">
                <a:latin typeface="Arial"/>
                <a:cs typeface="Arial"/>
              </a:rPr>
              <a:t> </a:t>
            </a:r>
            <a:r>
              <a:rPr sz="1200" spc="-4" dirty="0">
                <a:latin typeface="Arial"/>
                <a:cs typeface="Arial"/>
              </a:rPr>
              <a:t>App</a:t>
            </a:r>
            <a:endParaRPr sz="120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572743" y="2060517"/>
            <a:ext cx="770769" cy="455121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1751348" y="2190991"/>
            <a:ext cx="419537" cy="3385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z="1100" spc="-4" dirty="0">
                <a:solidFill>
                  <a:srgbClr val="0D0D0D"/>
                </a:solidFill>
                <a:latin typeface="Arial"/>
                <a:cs typeface="Arial"/>
              </a:rPr>
              <a:t>Router</a:t>
            </a:r>
            <a:endParaRPr sz="1100">
              <a:latin typeface="Arial"/>
              <a:cs typeface="Arial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1825505" y="1723852"/>
            <a:ext cx="265244" cy="508115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979044" y="1864893"/>
            <a:ext cx="0" cy="186690"/>
          </a:xfrm>
          <a:custGeom>
            <a:avLst/>
            <a:gdLst/>
            <a:ahLst/>
            <a:cxnLst/>
            <a:rect l="l" t="t" r="r" b="b"/>
            <a:pathLst>
              <a:path h="248919">
                <a:moveTo>
                  <a:pt x="0" y="248386"/>
                </a:moveTo>
                <a:lnTo>
                  <a:pt x="0" y="0"/>
                </a:lnTo>
              </a:path>
            </a:pathLst>
          </a:custGeom>
          <a:ln w="41232">
            <a:solidFill>
              <a:srgbClr val="00A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925061" y="1974076"/>
            <a:ext cx="108221" cy="106680"/>
          </a:xfrm>
          <a:custGeom>
            <a:avLst/>
            <a:gdLst/>
            <a:ahLst/>
            <a:cxnLst/>
            <a:rect l="l" t="t" r="r" b="b"/>
            <a:pathLst>
              <a:path w="144144" h="142239">
                <a:moveTo>
                  <a:pt x="17098" y="0"/>
                </a:moveTo>
                <a:lnTo>
                  <a:pt x="9435" y="2878"/>
                </a:lnTo>
                <a:lnTo>
                  <a:pt x="3488" y="8504"/>
                </a:lnTo>
                <a:lnTo>
                  <a:pt x="273" y="15723"/>
                </a:lnTo>
                <a:lnTo>
                  <a:pt x="0" y="23620"/>
                </a:lnTo>
                <a:lnTo>
                  <a:pt x="2879" y="31282"/>
                </a:lnTo>
                <a:lnTo>
                  <a:pt x="71902" y="141700"/>
                </a:lnTo>
                <a:lnTo>
                  <a:pt x="120526" y="63916"/>
                </a:lnTo>
                <a:lnTo>
                  <a:pt x="71902" y="63916"/>
                </a:lnTo>
                <a:lnTo>
                  <a:pt x="37843" y="9433"/>
                </a:lnTo>
                <a:lnTo>
                  <a:pt x="32217" y="3488"/>
                </a:lnTo>
                <a:lnTo>
                  <a:pt x="24997" y="273"/>
                </a:lnTo>
                <a:lnTo>
                  <a:pt x="17098" y="0"/>
                </a:lnTo>
                <a:close/>
              </a:path>
              <a:path w="144144" h="142239">
                <a:moveTo>
                  <a:pt x="126706" y="0"/>
                </a:moveTo>
                <a:lnTo>
                  <a:pt x="118807" y="273"/>
                </a:lnTo>
                <a:lnTo>
                  <a:pt x="111588" y="3488"/>
                </a:lnTo>
                <a:lnTo>
                  <a:pt x="105961" y="9433"/>
                </a:lnTo>
                <a:lnTo>
                  <a:pt x="71902" y="63916"/>
                </a:lnTo>
                <a:lnTo>
                  <a:pt x="120526" y="63916"/>
                </a:lnTo>
                <a:lnTo>
                  <a:pt x="140926" y="31282"/>
                </a:lnTo>
                <a:lnTo>
                  <a:pt x="143805" y="23620"/>
                </a:lnTo>
                <a:lnTo>
                  <a:pt x="143532" y="15723"/>
                </a:lnTo>
                <a:lnTo>
                  <a:pt x="140316" y="8504"/>
                </a:lnTo>
                <a:lnTo>
                  <a:pt x="134370" y="2878"/>
                </a:lnTo>
                <a:lnTo>
                  <a:pt x="126706" y="0"/>
                </a:lnTo>
                <a:close/>
              </a:path>
            </a:pathLst>
          </a:custGeom>
          <a:solidFill>
            <a:srgbClr val="00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925061" y="1835724"/>
            <a:ext cx="108221" cy="106680"/>
          </a:xfrm>
          <a:custGeom>
            <a:avLst/>
            <a:gdLst/>
            <a:ahLst/>
            <a:cxnLst/>
            <a:rect l="l" t="t" r="r" b="b"/>
            <a:pathLst>
              <a:path w="144144" h="142239">
                <a:moveTo>
                  <a:pt x="71902" y="0"/>
                </a:moveTo>
                <a:lnTo>
                  <a:pt x="2879" y="110416"/>
                </a:lnTo>
                <a:lnTo>
                  <a:pt x="0" y="118078"/>
                </a:lnTo>
                <a:lnTo>
                  <a:pt x="273" y="125975"/>
                </a:lnTo>
                <a:lnTo>
                  <a:pt x="3488" y="133193"/>
                </a:lnTo>
                <a:lnTo>
                  <a:pt x="9435" y="138819"/>
                </a:lnTo>
                <a:lnTo>
                  <a:pt x="17098" y="141698"/>
                </a:lnTo>
                <a:lnTo>
                  <a:pt x="24997" y="141425"/>
                </a:lnTo>
                <a:lnTo>
                  <a:pt x="32217" y="138210"/>
                </a:lnTo>
                <a:lnTo>
                  <a:pt x="37843" y="132265"/>
                </a:lnTo>
                <a:lnTo>
                  <a:pt x="71902" y="77782"/>
                </a:lnTo>
                <a:lnTo>
                  <a:pt x="120525" y="77782"/>
                </a:lnTo>
                <a:lnTo>
                  <a:pt x="71902" y="0"/>
                </a:lnTo>
                <a:close/>
              </a:path>
              <a:path w="144144" h="142239">
                <a:moveTo>
                  <a:pt x="120525" y="77782"/>
                </a:moveTo>
                <a:lnTo>
                  <a:pt x="71902" y="77782"/>
                </a:lnTo>
                <a:lnTo>
                  <a:pt x="105961" y="132265"/>
                </a:lnTo>
                <a:lnTo>
                  <a:pt x="111588" y="138210"/>
                </a:lnTo>
                <a:lnTo>
                  <a:pt x="118807" y="141425"/>
                </a:lnTo>
                <a:lnTo>
                  <a:pt x="126706" y="141698"/>
                </a:lnTo>
                <a:lnTo>
                  <a:pt x="134370" y="138819"/>
                </a:lnTo>
                <a:lnTo>
                  <a:pt x="140316" y="133193"/>
                </a:lnTo>
                <a:lnTo>
                  <a:pt x="143532" y="125975"/>
                </a:lnTo>
                <a:lnTo>
                  <a:pt x="143805" y="118078"/>
                </a:lnTo>
                <a:lnTo>
                  <a:pt x="140926" y="110416"/>
                </a:lnTo>
                <a:lnTo>
                  <a:pt x="120525" y="77782"/>
                </a:lnTo>
                <a:close/>
              </a:path>
            </a:pathLst>
          </a:custGeom>
          <a:solidFill>
            <a:srgbClr val="00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4112849" y="2175856"/>
            <a:ext cx="1803662" cy="296141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288811" y="2306230"/>
            <a:ext cx="1592810" cy="476"/>
          </a:xfrm>
          <a:custGeom>
            <a:avLst/>
            <a:gdLst/>
            <a:ahLst/>
            <a:cxnLst/>
            <a:rect l="l" t="t" r="r" b="b"/>
            <a:pathLst>
              <a:path w="2121534" h="635">
                <a:moveTo>
                  <a:pt x="2121307" y="0"/>
                </a:moveTo>
                <a:lnTo>
                  <a:pt x="0" y="322"/>
                </a:lnTo>
              </a:path>
            </a:pathLst>
          </a:custGeom>
          <a:ln w="38053">
            <a:solidFill>
              <a:srgbClr val="59BAD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260454" y="2242356"/>
            <a:ext cx="128722" cy="128588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49502" y="0"/>
                </a:moveTo>
                <a:lnTo>
                  <a:pt x="142350" y="2441"/>
                </a:lnTo>
                <a:lnTo>
                  <a:pt x="0" y="85492"/>
                </a:lnTo>
                <a:lnTo>
                  <a:pt x="142375" y="168500"/>
                </a:lnTo>
                <a:lnTo>
                  <a:pt x="149528" y="170939"/>
                </a:lnTo>
                <a:lnTo>
                  <a:pt x="156808" y="170462"/>
                </a:lnTo>
                <a:lnTo>
                  <a:pt x="163378" y="167292"/>
                </a:lnTo>
                <a:lnTo>
                  <a:pt x="168401" y="161647"/>
                </a:lnTo>
                <a:lnTo>
                  <a:pt x="170841" y="154496"/>
                </a:lnTo>
                <a:lnTo>
                  <a:pt x="170365" y="147218"/>
                </a:lnTo>
                <a:lnTo>
                  <a:pt x="167194" y="140649"/>
                </a:lnTo>
                <a:lnTo>
                  <a:pt x="161549" y="135627"/>
                </a:lnTo>
                <a:lnTo>
                  <a:pt x="75537" y="85480"/>
                </a:lnTo>
                <a:lnTo>
                  <a:pt x="161533" y="35308"/>
                </a:lnTo>
                <a:lnTo>
                  <a:pt x="167178" y="30284"/>
                </a:lnTo>
                <a:lnTo>
                  <a:pt x="170347" y="23714"/>
                </a:lnTo>
                <a:lnTo>
                  <a:pt x="170820" y="16435"/>
                </a:lnTo>
                <a:lnTo>
                  <a:pt x="168377" y="9285"/>
                </a:lnTo>
                <a:lnTo>
                  <a:pt x="163353" y="3641"/>
                </a:lnTo>
                <a:lnTo>
                  <a:pt x="156782" y="473"/>
                </a:lnTo>
                <a:lnTo>
                  <a:pt x="149502" y="0"/>
                </a:lnTo>
                <a:close/>
              </a:path>
            </a:pathLst>
          </a:custGeom>
          <a:solidFill>
            <a:srgbClr val="59BAD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投影片編號版面配置區 4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14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74086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87624" y="267494"/>
            <a:ext cx="7793037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z="2800" spc="-4" dirty="0"/>
              <a:t>Ad Hoc Bus Formation: Session</a:t>
            </a:r>
            <a:r>
              <a:rPr sz="2800" spc="-49" dirty="0"/>
              <a:t> </a:t>
            </a:r>
            <a:r>
              <a:rPr sz="2800" spc="-4" dirty="0"/>
              <a:t>Creation</a:t>
            </a:r>
          </a:p>
        </p:txBody>
      </p:sp>
      <p:sp>
        <p:nvSpPr>
          <p:cNvPr id="3" name="object 3"/>
          <p:cNvSpPr/>
          <p:nvPr/>
        </p:nvSpPr>
        <p:spPr>
          <a:xfrm>
            <a:off x="1438561" y="2852304"/>
            <a:ext cx="5442191" cy="182672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38241" y="2953117"/>
            <a:ext cx="5243161" cy="16259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615763" y="3052251"/>
            <a:ext cx="5264989" cy="13619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z="1100" b="1" spc="-4" dirty="0">
                <a:latin typeface="Helvetica"/>
                <a:cs typeface="Helvetica"/>
              </a:rPr>
              <a:t>Session creation will cause AllJoyn Routers to connect and </a:t>
            </a:r>
            <a:r>
              <a:rPr lang="en-US" sz="1100" b="1" spc="-4" dirty="0" smtClean="0">
                <a:latin typeface="Helvetica"/>
                <a:cs typeface="Helvetica"/>
              </a:rPr>
              <a:t> </a:t>
            </a:r>
            <a:r>
              <a:rPr sz="1100" b="1" spc="-4" dirty="0" smtClean="0">
                <a:latin typeface="Helvetica"/>
                <a:cs typeface="Helvetica"/>
              </a:rPr>
              <a:t>extend </a:t>
            </a:r>
            <a:r>
              <a:rPr sz="1100" b="1" spc="-4" dirty="0">
                <a:latin typeface="Helvetica"/>
                <a:cs typeface="Helvetica"/>
              </a:rPr>
              <a:t>the</a:t>
            </a:r>
            <a:r>
              <a:rPr sz="1100" b="1" spc="79" dirty="0">
                <a:latin typeface="Helvetica"/>
                <a:cs typeface="Helvetica"/>
              </a:rPr>
              <a:t> </a:t>
            </a:r>
            <a:r>
              <a:rPr sz="1100" b="1" spc="-4" dirty="0">
                <a:latin typeface="Helvetica"/>
                <a:cs typeface="Helvetica"/>
              </a:rPr>
              <a:t>bus</a:t>
            </a:r>
            <a:endParaRPr sz="1100" dirty="0">
              <a:latin typeface="Helvetica"/>
              <a:cs typeface="Helvetica"/>
            </a:endParaRPr>
          </a:p>
          <a:p>
            <a:pPr marL="9531">
              <a:spcBef>
                <a:spcPts val="387"/>
              </a:spcBef>
            </a:pPr>
            <a:r>
              <a:rPr sz="1200" spc="-278" dirty="0">
                <a:latin typeface="Wingdings"/>
                <a:cs typeface="Wingdings"/>
              </a:rPr>
              <a:t></a:t>
            </a:r>
            <a:r>
              <a:rPr sz="1200" spc="-278" dirty="0">
                <a:latin typeface="Times New Roman"/>
                <a:cs typeface="Times New Roman"/>
              </a:rPr>
              <a:t>                      </a:t>
            </a:r>
            <a:r>
              <a:rPr sz="1200" spc="-4" dirty="0">
                <a:latin typeface="Helvetica"/>
                <a:cs typeface="Helvetica"/>
              </a:rPr>
              <a:t>Once connected, buses merge and have a single shared</a:t>
            </a:r>
            <a:r>
              <a:rPr sz="1200" spc="75" dirty="0">
                <a:latin typeface="Helvetica"/>
                <a:cs typeface="Helvetica"/>
              </a:rPr>
              <a:t> </a:t>
            </a:r>
            <a:r>
              <a:rPr sz="1200" spc="-4" dirty="0">
                <a:latin typeface="Helvetica"/>
                <a:cs typeface="Helvetica"/>
              </a:rPr>
              <a:t>namespace</a:t>
            </a:r>
            <a:endParaRPr sz="1200" dirty="0">
              <a:latin typeface="Helvetica"/>
              <a:cs typeface="Helvetica"/>
            </a:endParaRPr>
          </a:p>
          <a:p>
            <a:pPr marL="9531">
              <a:spcBef>
                <a:spcPts val="507"/>
              </a:spcBef>
            </a:pPr>
            <a:r>
              <a:rPr sz="1200" spc="-278" dirty="0">
                <a:latin typeface="Wingdings"/>
                <a:cs typeface="Wingdings"/>
              </a:rPr>
              <a:t></a:t>
            </a:r>
            <a:r>
              <a:rPr sz="1200" spc="-278" dirty="0">
                <a:latin typeface="Times New Roman"/>
                <a:cs typeface="Times New Roman"/>
              </a:rPr>
              <a:t>                      </a:t>
            </a:r>
            <a:r>
              <a:rPr sz="1200" spc="-4" dirty="0">
                <a:latin typeface="Helvetica"/>
                <a:cs typeface="Helvetica"/>
              </a:rPr>
              <a:t>Peers can discover when other peers join or leave the</a:t>
            </a:r>
            <a:r>
              <a:rPr sz="1200" spc="56" dirty="0">
                <a:latin typeface="Helvetica"/>
                <a:cs typeface="Helvetica"/>
              </a:rPr>
              <a:t> </a:t>
            </a:r>
            <a:r>
              <a:rPr sz="1200" spc="-4" dirty="0">
                <a:latin typeface="Helvetica"/>
                <a:cs typeface="Helvetica"/>
              </a:rPr>
              <a:t>bus</a:t>
            </a:r>
            <a:endParaRPr sz="1200" dirty="0">
              <a:latin typeface="Helvetica"/>
              <a:cs typeface="Helvetica"/>
            </a:endParaRPr>
          </a:p>
          <a:p>
            <a:pPr marL="9531">
              <a:spcBef>
                <a:spcPts val="432"/>
              </a:spcBef>
            </a:pPr>
            <a:r>
              <a:rPr sz="1200" spc="-278" dirty="0">
                <a:latin typeface="Wingdings"/>
                <a:cs typeface="Wingdings"/>
              </a:rPr>
              <a:t></a:t>
            </a:r>
            <a:r>
              <a:rPr sz="1200" spc="-278" dirty="0">
                <a:latin typeface="Times New Roman"/>
                <a:cs typeface="Times New Roman"/>
              </a:rPr>
              <a:t>                      </a:t>
            </a:r>
            <a:r>
              <a:rPr sz="1200" spc="-4" dirty="0">
                <a:latin typeface="Helvetica"/>
                <a:cs typeface="Helvetica"/>
              </a:rPr>
              <a:t>Peers can interact via their</a:t>
            </a:r>
            <a:r>
              <a:rPr sz="1200" spc="-64" dirty="0">
                <a:latin typeface="Helvetica"/>
                <a:cs typeface="Helvetica"/>
              </a:rPr>
              <a:t> </a:t>
            </a:r>
            <a:r>
              <a:rPr sz="1200" spc="-4" dirty="0">
                <a:latin typeface="Helvetica"/>
                <a:cs typeface="Helvetica"/>
              </a:rPr>
              <a:t>APIs</a:t>
            </a:r>
            <a:endParaRPr sz="1200" dirty="0">
              <a:latin typeface="Helvetica"/>
              <a:cs typeface="Helvetica"/>
            </a:endParaRPr>
          </a:p>
          <a:p>
            <a:pPr marL="9531">
              <a:spcBef>
                <a:spcPts val="432"/>
              </a:spcBef>
            </a:pPr>
            <a:r>
              <a:rPr sz="1200" spc="-278" dirty="0">
                <a:latin typeface="Wingdings"/>
                <a:cs typeface="Wingdings"/>
              </a:rPr>
              <a:t></a:t>
            </a:r>
            <a:r>
              <a:rPr sz="1200" spc="-278" dirty="0">
                <a:latin typeface="Times New Roman"/>
                <a:cs typeface="Times New Roman"/>
              </a:rPr>
              <a:t>                      </a:t>
            </a:r>
            <a:r>
              <a:rPr sz="1200" spc="-4" dirty="0">
                <a:latin typeface="Helvetica"/>
                <a:cs typeface="Helvetica"/>
              </a:rPr>
              <a:t>Session reference counting keeps device-to-device connections</a:t>
            </a:r>
            <a:r>
              <a:rPr sz="1200" spc="105" dirty="0">
                <a:latin typeface="Helvetica"/>
                <a:cs typeface="Helvetica"/>
              </a:rPr>
              <a:t> </a:t>
            </a:r>
            <a:r>
              <a:rPr sz="1200" spc="-4" dirty="0">
                <a:latin typeface="Helvetica"/>
                <a:cs typeface="Helvetica"/>
              </a:rPr>
              <a:t>alive</a:t>
            </a:r>
            <a:endParaRPr sz="1200" dirty="0">
              <a:latin typeface="Helvetica"/>
              <a:cs typeface="Helvetica"/>
            </a:endParaRPr>
          </a:p>
          <a:p>
            <a:pPr marL="9531">
              <a:spcBef>
                <a:spcPts val="432"/>
              </a:spcBef>
            </a:pPr>
            <a:r>
              <a:rPr sz="1200" spc="-278" dirty="0">
                <a:latin typeface="Wingdings"/>
                <a:cs typeface="Wingdings"/>
              </a:rPr>
              <a:t></a:t>
            </a:r>
            <a:r>
              <a:rPr sz="1200" spc="-278" dirty="0">
                <a:latin typeface="Times New Roman"/>
                <a:cs typeface="Times New Roman"/>
              </a:rPr>
              <a:t>                      </a:t>
            </a:r>
            <a:r>
              <a:rPr sz="1200" spc="-4" dirty="0">
                <a:latin typeface="Helvetica"/>
                <a:cs typeface="Helvetica"/>
              </a:rPr>
              <a:t>Multicast events can be sent to all peers in the</a:t>
            </a:r>
            <a:r>
              <a:rPr sz="1200" spc="56" dirty="0">
                <a:latin typeface="Helvetica"/>
                <a:cs typeface="Helvetica"/>
              </a:rPr>
              <a:t> </a:t>
            </a:r>
            <a:r>
              <a:rPr sz="1200" spc="-4" dirty="0">
                <a:latin typeface="Helvetica"/>
                <a:cs typeface="Helvetica"/>
              </a:rPr>
              <a:t>session</a:t>
            </a:r>
            <a:endParaRPr sz="1200" dirty="0">
              <a:latin typeface="Helvetica"/>
              <a:cs typeface="Helvetic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332974" y="1103515"/>
            <a:ext cx="1660118" cy="172385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5871170" y="1243599"/>
            <a:ext cx="717980" cy="2814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pc="-4" dirty="0">
                <a:solidFill>
                  <a:srgbClr val="FFFFFF"/>
                </a:solidFill>
                <a:latin typeface="Arial"/>
                <a:cs typeface="Arial"/>
              </a:rPr>
              <a:t>Device</a:t>
            </a:r>
            <a:endParaRPr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064098" y="1103515"/>
            <a:ext cx="1660118" cy="172385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602466" y="1243599"/>
            <a:ext cx="717980" cy="2814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pc="-4" dirty="0">
                <a:solidFill>
                  <a:srgbClr val="FFFFFF"/>
                </a:solidFill>
                <a:latin typeface="Arial"/>
                <a:cs typeface="Arial"/>
              </a:rPr>
              <a:t>Device</a:t>
            </a:r>
            <a:endParaRPr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519694" y="1533698"/>
            <a:ext cx="911192" cy="33978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556717" y="1538741"/>
            <a:ext cx="844795" cy="249150"/>
          </a:xfrm>
          <a:prstGeom prst="rect">
            <a:avLst/>
          </a:prstGeom>
        </p:spPr>
        <p:txBody>
          <a:bodyPr vert="horz" wrap="square" lIns="0" tIns="63860" rIns="0" bIns="0" rtlCol="0">
            <a:spAutoFit/>
          </a:bodyPr>
          <a:lstStyle/>
          <a:p>
            <a:pPr marL="94836">
              <a:spcBef>
                <a:spcPts val="503"/>
              </a:spcBef>
            </a:pPr>
            <a:r>
              <a:rPr sz="1100" spc="-4" dirty="0">
                <a:latin typeface="Arial"/>
                <a:cs typeface="Arial"/>
              </a:rPr>
              <a:t>Client</a:t>
            </a:r>
            <a:r>
              <a:rPr sz="1100" spc="-68" dirty="0">
                <a:latin typeface="Arial"/>
                <a:cs typeface="Arial"/>
              </a:rPr>
              <a:t> </a:t>
            </a:r>
            <a:r>
              <a:rPr sz="1200" spc="-4" dirty="0">
                <a:latin typeface="Arial"/>
                <a:cs typeface="Arial"/>
              </a:rPr>
              <a:t>App</a:t>
            </a:r>
            <a:endParaRPr sz="12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572743" y="2060517"/>
            <a:ext cx="770769" cy="45512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772968" y="1892185"/>
            <a:ext cx="911192" cy="726324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844740" y="2104160"/>
            <a:ext cx="770769" cy="45823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228054" y="2019992"/>
            <a:ext cx="3691578" cy="520584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413852" y="2147802"/>
            <a:ext cx="1316860" cy="26808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307691" y="2058025"/>
            <a:ext cx="3574169" cy="403860"/>
          </a:xfrm>
          <a:custGeom>
            <a:avLst/>
            <a:gdLst/>
            <a:ahLst/>
            <a:cxnLst/>
            <a:rect l="l" t="t" r="r" b="b"/>
            <a:pathLst>
              <a:path w="4760595" h="538479">
                <a:moveTo>
                  <a:pt x="269224" y="0"/>
                </a:moveTo>
                <a:lnTo>
                  <a:pt x="0" y="269172"/>
                </a:lnTo>
                <a:lnTo>
                  <a:pt x="269224" y="538345"/>
                </a:lnTo>
                <a:lnTo>
                  <a:pt x="269224" y="403758"/>
                </a:lnTo>
                <a:lnTo>
                  <a:pt x="4625436" y="403758"/>
                </a:lnTo>
                <a:lnTo>
                  <a:pt x="4760047" y="269172"/>
                </a:lnTo>
                <a:lnTo>
                  <a:pt x="4625436" y="134586"/>
                </a:lnTo>
                <a:lnTo>
                  <a:pt x="269224" y="134586"/>
                </a:lnTo>
                <a:lnTo>
                  <a:pt x="269224" y="0"/>
                </a:lnTo>
                <a:close/>
              </a:path>
              <a:path w="4760595" h="538479">
                <a:moveTo>
                  <a:pt x="4625436" y="403758"/>
                </a:moveTo>
                <a:lnTo>
                  <a:pt x="4490824" y="403758"/>
                </a:lnTo>
                <a:lnTo>
                  <a:pt x="4490824" y="538345"/>
                </a:lnTo>
                <a:lnTo>
                  <a:pt x="4625436" y="403758"/>
                </a:lnTo>
                <a:close/>
              </a:path>
              <a:path w="4760595" h="538479">
                <a:moveTo>
                  <a:pt x="4490824" y="0"/>
                </a:moveTo>
                <a:lnTo>
                  <a:pt x="4490824" y="134586"/>
                </a:lnTo>
                <a:lnTo>
                  <a:pt x="4625436" y="134586"/>
                </a:lnTo>
                <a:lnTo>
                  <a:pt x="4490824" y="0"/>
                </a:lnTo>
                <a:close/>
              </a:path>
            </a:pathLst>
          </a:custGeom>
          <a:solidFill>
            <a:srgbClr val="C6C8C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307691" y="2058025"/>
            <a:ext cx="3574169" cy="403860"/>
          </a:xfrm>
          <a:custGeom>
            <a:avLst/>
            <a:gdLst/>
            <a:ahLst/>
            <a:cxnLst/>
            <a:rect l="l" t="t" r="r" b="b"/>
            <a:pathLst>
              <a:path w="4760595" h="538479">
                <a:moveTo>
                  <a:pt x="0" y="269173"/>
                </a:moveTo>
                <a:lnTo>
                  <a:pt x="269224" y="0"/>
                </a:lnTo>
                <a:lnTo>
                  <a:pt x="269224" y="134586"/>
                </a:lnTo>
                <a:lnTo>
                  <a:pt x="4490823" y="134586"/>
                </a:lnTo>
                <a:lnTo>
                  <a:pt x="4490823" y="0"/>
                </a:lnTo>
                <a:lnTo>
                  <a:pt x="4760047" y="269173"/>
                </a:lnTo>
                <a:lnTo>
                  <a:pt x="4490823" y="538345"/>
                </a:lnTo>
                <a:lnTo>
                  <a:pt x="4490823" y="403759"/>
                </a:lnTo>
                <a:lnTo>
                  <a:pt x="269224" y="403759"/>
                </a:lnTo>
                <a:lnTo>
                  <a:pt x="269224" y="538345"/>
                </a:lnTo>
                <a:lnTo>
                  <a:pt x="0" y="269173"/>
                </a:lnTo>
                <a:close/>
              </a:path>
            </a:pathLst>
          </a:custGeom>
          <a:ln w="3805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556717" y="1929272"/>
            <a:ext cx="5089270" cy="416629"/>
          </a:xfrm>
          <a:prstGeom prst="rect">
            <a:avLst/>
          </a:prstGeom>
        </p:spPr>
        <p:txBody>
          <a:bodyPr vert="horz" wrap="square" lIns="0" tIns="13820" rIns="0" bIns="0" rtlCol="0">
            <a:spAutoFit/>
          </a:bodyPr>
          <a:lstStyle/>
          <a:p>
            <a:pPr marR="155361" algn="r">
              <a:spcBef>
                <a:spcPts val="109"/>
              </a:spcBef>
            </a:pPr>
            <a:r>
              <a:rPr sz="1200" spc="-4" dirty="0">
                <a:latin typeface="Arial"/>
                <a:cs typeface="Arial"/>
              </a:rPr>
              <a:t>Service</a:t>
            </a:r>
            <a:endParaRPr sz="1200">
              <a:latin typeface="Arial"/>
              <a:cs typeface="Arial"/>
            </a:endParaRPr>
          </a:p>
          <a:p>
            <a:pPr marL="203971">
              <a:lnSpc>
                <a:spcPts val="555"/>
              </a:lnSpc>
              <a:spcBef>
                <a:spcPts val="510"/>
              </a:spcBef>
              <a:tabLst>
                <a:tab pos="4553126" algn="l"/>
              </a:tabLst>
            </a:pPr>
            <a:r>
              <a:rPr sz="1100" spc="-4" dirty="0">
                <a:solidFill>
                  <a:srgbClr val="0D0D0D"/>
                </a:solidFill>
                <a:latin typeface="Arial"/>
                <a:cs typeface="Arial"/>
              </a:rPr>
              <a:t>Router	</a:t>
            </a:r>
            <a:r>
              <a:rPr sz="1600" spc="-5" baseline="27777" dirty="0">
                <a:latin typeface="Arial"/>
                <a:cs typeface="Arial"/>
              </a:rPr>
              <a:t>App</a:t>
            </a:r>
            <a:endParaRPr sz="1600" baseline="27777">
              <a:latin typeface="Arial"/>
              <a:cs typeface="Arial"/>
            </a:endParaRPr>
          </a:p>
          <a:p>
            <a:pPr marL="1951067">
              <a:lnSpc>
                <a:spcPts val="555"/>
              </a:lnSpc>
              <a:tabLst>
                <a:tab pos="4472586" algn="l"/>
              </a:tabLst>
            </a:pPr>
            <a:r>
              <a:rPr sz="900" spc="-4" dirty="0">
                <a:solidFill>
                  <a:srgbClr val="0D0D0D"/>
                </a:solidFill>
                <a:latin typeface="Arial"/>
                <a:cs typeface="Arial"/>
              </a:rPr>
              <a:t>AllJoyn</a:t>
            </a:r>
            <a:r>
              <a:rPr sz="900" spc="8" dirty="0">
                <a:solidFill>
                  <a:srgbClr val="0D0D0D"/>
                </a:solidFill>
                <a:latin typeface="Arial"/>
                <a:cs typeface="Arial"/>
              </a:rPr>
              <a:t> </a:t>
            </a:r>
            <a:r>
              <a:rPr sz="900" spc="-4" dirty="0">
                <a:solidFill>
                  <a:srgbClr val="0D0D0D"/>
                </a:solidFill>
                <a:latin typeface="Arial"/>
                <a:cs typeface="Arial"/>
              </a:rPr>
              <a:t>Distributed</a:t>
            </a:r>
            <a:r>
              <a:rPr sz="900" spc="8" dirty="0">
                <a:solidFill>
                  <a:srgbClr val="0D0D0D"/>
                </a:solidFill>
                <a:latin typeface="Arial"/>
                <a:cs typeface="Arial"/>
              </a:rPr>
              <a:t> </a:t>
            </a:r>
            <a:r>
              <a:rPr sz="900" spc="-4" dirty="0">
                <a:solidFill>
                  <a:srgbClr val="0D0D0D"/>
                </a:solidFill>
                <a:latin typeface="Arial"/>
                <a:cs typeface="Arial"/>
              </a:rPr>
              <a:t>Bus	</a:t>
            </a:r>
            <a:r>
              <a:rPr sz="1600" spc="-5" baseline="-25793" dirty="0">
                <a:solidFill>
                  <a:srgbClr val="0D0D0D"/>
                </a:solidFill>
                <a:latin typeface="Arial"/>
                <a:cs typeface="Arial"/>
              </a:rPr>
              <a:t>Router</a:t>
            </a:r>
            <a:endParaRPr sz="1600" baseline="-25793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556717" y="1929272"/>
            <a:ext cx="5089270" cy="634841"/>
          </a:xfrm>
          <a:custGeom>
            <a:avLst/>
            <a:gdLst/>
            <a:ahLst/>
            <a:cxnLst/>
            <a:rect l="l" t="t" r="r" b="b"/>
            <a:pathLst>
              <a:path w="6778625" h="846454">
                <a:moveTo>
                  <a:pt x="0" y="0"/>
                </a:moveTo>
                <a:lnTo>
                  <a:pt x="6778466" y="0"/>
                </a:lnTo>
                <a:lnTo>
                  <a:pt x="6778466" y="846311"/>
                </a:lnTo>
                <a:lnTo>
                  <a:pt x="0" y="846311"/>
                </a:lnTo>
                <a:lnTo>
                  <a:pt x="0" y="0"/>
                </a:lnTo>
                <a:close/>
              </a:path>
            </a:pathLst>
          </a:custGeom>
          <a:solidFill>
            <a:srgbClr val="FFCA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3610805" y="1926832"/>
            <a:ext cx="1039308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z="1400" spc="-4" dirty="0">
                <a:latin typeface="Arial"/>
                <a:cs typeface="Arial"/>
              </a:rPr>
              <a:t>Peer</a:t>
            </a:r>
            <a:r>
              <a:rPr sz="1400" spc="-49" dirty="0">
                <a:latin typeface="Arial"/>
                <a:cs typeface="Arial"/>
              </a:rPr>
              <a:t> </a:t>
            </a:r>
            <a:r>
              <a:rPr sz="1400" spc="-4" dirty="0">
                <a:latin typeface="Arial"/>
                <a:cs typeface="Arial"/>
              </a:rPr>
              <a:t>Session</a:t>
            </a:r>
            <a:endParaRPr sz="1400">
              <a:latin typeface="Arial"/>
              <a:cs typeface="Arial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556717" y="1538741"/>
            <a:ext cx="844795" cy="390525"/>
          </a:xfrm>
          <a:custGeom>
            <a:avLst/>
            <a:gdLst/>
            <a:ahLst/>
            <a:cxnLst/>
            <a:rect l="l" t="t" r="r" b="b"/>
            <a:pathLst>
              <a:path w="1125220" h="520700">
                <a:moveTo>
                  <a:pt x="0" y="0"/>
                </a:moveTo>
                <a:lnTo>
                  <a:pt x="1125034" y="0"/>
                </a:lnTo>
                <a:lnTo>
                  <a:pt x="1125034" y="520706"/>
                </a:lnTo>
                <a:lnTo>
                  <a:pt x="0" y="520706"/>
                </a:lnTo>
                <a:lnTo>
                  <a:pt x="0" y="0"/>
                </a:lnTo>
                <a:close/>
              </a:path>
            </a:pathLst>
          </a:custGeom>
          <a:solidFill>
            <a:srgbClr val="FFCA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819265" y="1717617"/>
            <a:ext cx="277726" cy="52058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979044" y="1867136"/>
            <a:ext cx="0" cy="181928"/>
          </a:xfrm>
          <a:custGeom>
            <a:avLst/>
            <a:gdLst/>
            <a:ahLst/>
            <a:cxnLst/>
            <a:rect l="l" t="t" r="r" b="b"/>
            <a:pathLst>
              <a:path h="242569">
                <a:moveTo>
                  <a:pt x="0" y="242403"/>
                </a:moveTo>
                <a:lnTo>
                  <a:pt x="0" y="0"/>
                </a:lnTo>
              </a:path>
            </a:pathLst>
          </a:custGeom>
          <a:ln w="44404">
            <a:solidFill>
              <a:srgbClr val="00A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920909" y="1965902"/>
            <a:ext cx="116326" cy="114776"/>
          </a:xfrm>
          <a:custGeom>
            <a:avLst/>
            <a:gdLst/>
            <a:ahLst/>
            <a:cxnLst/>
            <a:rect l="l" t="t" r="r" b="b"/>
            <a:pathLst>
              <a:path w="154939" h="153035">
                <a:moveTo>
                  <a:pt x="18414" y="0"/>
                </a:moveTo>
                <a:lnTo>
                  <a:pt x="10160" y="3100"/>
                </a:lnTo>
                <a:lnTo>
                  <a:pt x="3757" y="9158"/>
                </a:lnTo>
                <a:lnTo>
                  <a:pt x="294" y="16932"/>
                </a:lnTo>
                <a:lnTo>
                  <a:pt x="0" y="25437"/>
                </a:lnTo>
                <a:lnTo>
                  <a:pt x="3100" y="33688"/>
                </a:lnTo>
                <a:lnTo>
                  <a:pt x="77433" y="152599"/>
                </a:lnTo>
                <a:lnTo>
                  <a:pt x="129797" y="68832"/>
                </a:lnTo>
                <a:lnTo>
                  <a:pt x="77433" y="68832"/>
                </a:lnTo>
                <a:lnTo>
                  <a:pt x="40756" y="10158"/>
                </a:lnTo>
                <a:lnTo>
                  <a:pt x="34695" y="3756"/>
                </a:lnTo>
                <a:lnTo>
                  <a:pt x="26920" y="294"/>
                </a:lnTo>
                <a:lnTo>
                  <a:pt x="18414" y="0"/>
                </a:lnTo>
                <a:close/>
              </a:path>
              <a:path w="154939" h="153035">
                <a:moveTo>
                  <a:pt x="136453" y="0"/>
                </a:moveTo>
                <a:lnTo>
                  <a:pt x="127947" y="294"/>
                </a:lnTo>
                <a:lnTo>
                  <a:pt x="120171" y="3756"/>
                </a:lnTo>
                <a:lnTo>
                  <a:pt x="114111" y="10158"/>
                </a:lnTo>
                <a:lnTo>
                  <a:pt x="77433" y="68832"/>
                </a:lnTo>
                <a:lnTo>
                  <a:pt x="129797" y="68832"/>
                </a:lnTo>
                <a:lnTo>
                  <a:pt x="151766" y="33688"/>
                </a:lnTo>
                <a:lnTo>
                  <a:pt x="154867" y="25437"/>
                </a:lnTo>
                <a:lnTo>
                  <a:pt x="154572" y="16932"/>
                </a:lnTo>
                <a:lnTo>
                  <a:pt x="151110" y="9158"/>
                </a:lnTo>
                <a:lnTo>
                  <a:pt x="144706" y="3100"/>
                </a:lnTo>
                <a:lnTo>
                  <a:pt x="136453" y="0"/>
                </a:lnTo>
                <a:close/>
              </a:path>
            </a:pathLst>
          </a:custGeom>
          <a:solidFill>
            <a:srgbClr val="00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920909" y="1835725"/>
            <a:ext cx="116326" cy="114776"/>
          </a:xfrm>
          <a:custGeom>
            <a:avLst/>
            <a:gdLst/>
            <a:ahLst/>
            <a:cxnLst/>
            <a:rect l="l" t="t" r="r" b="b"/>
            <a:pathLst>
              <a:path w="154939" h="153035">
                <a:moveTo>
                  <a:pt x="77433" y="0"/>
                </a:moveTo>
                <a:lnTo>
                  <a:pt x="3100" y="118910"/>
                </a:lnTo>
                <a:lnTo>
                  <a:pt x="0" y="127161"/>
                </a:lnTo>
                <a:lnTo>
                  <a:pt x="294" y="135666"/>
                </a:lnTo>
                <a:lnTo>
                  <a:pt x="3757" y="143440"/>
                </a:lnTo>
                <a:lnTo>
                  <a:pt x="10160" y="149499"/>
                </a:lnTo>
                <a:lnTo>
                  <a:pt x="18414" y="152599"/>
                </a:lnTo>
                <a:lnTo>
                  <a:pt x="26920" y="152304"/>
                </a:lnTo>
                <a:lnTo>
                  <a:pt x="34695" y="148842"/>
                </a:lnTo>
                <a:lnTo>
                  <a:pt x="40756" y="142439"/>
                </a:lnTo>
                <a:lnTo>
                  <a:pt x="77433" y="83765"/>
                </a:lnTo>
                <a:lnTo>
                  <a:pt x="129797" y="83765"/>
                </a:lnTo>
                <a:lnTo>
                  <a:pt x="77433" y="0"/>
                </a:lnTo>
                <a:close/>
              </a:path>
              <a:path w="154939" h="153035">
                <a:moveTo>
                  <a:pt x="129797" y="83765"/>
                </a:moveTo>
                <a:lnTo>
                  <a:pt x="77433" y="83765"/>
                </a:lnTo>
                <a:lnTo>
                  <a:pt x="114111" y="142439"/>
                </a:lnTo>
                <a:lnTo>
                  <a:pt x="120171" y="148842"/>
                </a:lnTo>
                <a:lnTo>
                  <a:pt x="127947" y="152304"/>
                </a:lnTo>
                <a:lnTo>
                  <a:pt x="136453" y="152599"/>
                </a:lnTo>
                <a:lnTo>
                  <a:pt x="144706" y="149499"/>
                </a:lnTo>
                <a:lnTo>
                  <a:pt x="151110" y="143440"/>
                </a:lnTo>
                <a:lnTo>
                  <a:pt x="154572" y="135666"/>
                </a:lnTo>
                <a:lnTo>
                  <a:pt x="154867" y="127161"/>
                </a:lnTo>
                <a:lnTo>
                  <a:pt x="151766" y="118910"/>
                </a:lnTo>
                <a:lnTo>
                  <a:pt x="129797" y="83765"/>
                </a:lnTo>
                <a:close/>
              </a:path>
            </a:pathLst>
          </a:custGeom>
          <a:solidFill>
            <a:srgbClr val="00A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536985" y="1209502"/>
            <a:ext cx="1213883" cy="68891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614997" y="1253143"/>
            <a:ext cx="1057856" cy="582929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559519" y="1231697"/>
            <a:ext cx="1127029" cy="603885"/>
          </a:xfrm>
          <a:custGeom>
            <a:avLst/>
            <a:gdLst/>
            <a:ahLst/>
            <a:cxnLst/>
            <a:rect l="l" t="t" r="r" b="b"/>
            <a:pathLst>
              <a:path w="1501139" h="805180">
                <a:moveTo>
                  <a:pt x="1366540" y="0"/>
                </a:moveTo>
                <a:lnTo>
                  <a:pt x="134208" y="0"/>
                </a:lnTo>
                <a:lnTo>
                  <a:pt x="91788" y="6840"/>
                </a:lnTo>
                <a:lnTo>
                  <a:pt x="54946" y="25889"/>
                </a:lnTo>
                <a:lnTo>
                  <a:pt x="25894" y="54936"/>
                </a:lnTo>
                <a:lnTo>
                  <a:pt x="6842" y="91770"/>
                </a:lnTo>
                <a:lnTo>
                  <a:pt x="0" y="134183"/>
                </a:lnTo>
                <a:lnTo>
                  <a:pt x="0" y="670896"/>
                </a:lnTo>
                <a:lnTo>
                  <a:pt x="6842" y="713309"/>
                </a:lnTo>
                <a:lnTo>
                  <a:pt x="25894" y="750144"/>
                </a:lnTo>
                <a:lnTo>
                  <a:pt x="54946" y="779191"/>
                </a:lnTo>
                <a:lnTo>
                  <a:pt x="91788" y="798240"/>
                </a:lnTo>
                <a:lnTo>
                  <a:pt x="134208" y="805080"/>
                </a:lnTo>
                <a:lnTo>
                  <a:pt x="1366540" y="805080"/>
                </a:lnTo>
                <a:lnTo>
                  <a:pt x="1408960" y="798240"/>
                </a:lnTo>
                <a:lnTo>
                  <a:pt x="1445801" y="779191"/>
                </a:lnTo>
                <a:lnTo>
                  <a:pt x="1474854" y="750144"/>
                </a:lnTo>
                <a:lnTo>
                  <a:pt x="1493906" y="713309"/>
                </a:lnTo>
                <a:lnTo>
                  <a:pt x="1500748" y="670896"/>
                </a:lnTo>
                <a:lnTo>
                  <a:pt x="1500748" y="134183"/>
                </a:lnTo>
                <a:lnTo>
                  <a:pt x="1493906" y="91770"/>
                </a:lnTo>
                <a:lnTo>
                  <a:pt x="1474854" y="54936"/>
                </a:lnTo>
                <a:lnTo>
                  <a:pt x="1445801" y="25889"/>
                </a:lnTo>
                <a:lnTo>
                  <a:pt x="1408960" y="6840"/>
                </a:lnTo>
                <a:lnTo>
                  <a:pt x="1366540" y="0"/>
                </a:lnTo>
                <a:close/>
              </a:path>
            </a:pathLst>
          </a:custGeom>
          <a:solidFill>
            <a:srgbClr val="BFFE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2648403" y="1295237"/>
            <a:ext cx="953493" cy="4744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6219" algn="ctr">
              <a:lnSpc>
                <a:spcPts val="1433"/>
              </a:lnSpc>
            </a:pPr>
            <a:r>
              <a:rPr sz="1200" i="1" spc="-4" dirty="0">
                <a:latin typeface="Arial"/>
                <a:cs typeface="Arial"/>
              </a:rPr>
              <a:t>Connect</a:t>
            </a:r>
            <a:r>
              <a:rPr sz="1200" i="1" spc="-53" dirty="0">
                <a:latin typeface="Arial"/>
                <a:cs typeface="Arial"/>
              </a:rPr>
              <a:t> </a:t>
            </a:r>
            <a:r>
              <a:rPr sz="1200" i="1" spc="-4" dirty="0">
                <a:latin typeface="Arial"/>
                <a:cs typeface="Arial"/>
              </a:rPr>
              <a:t>to</a:t>
            </a:r>
            <a:endParaRPr sz="1200">
              <a:latin typeface="Arial"/>
              <a:cs typeface="Arial"/>
            </a:endParaRPr>
          </a:p>
          <a:p>
            <a:pPr marL="9055" marR="3813" algn="ctr">
              <a:lnSpc>
                <a:spcPts val="1051"/>
              </a:lnSpc>
              <a:spcBef>
                <a:spcPts val="53"/>
              </a:spcBef>
            </a:pPr>
            <a:r>
              <a:rPr sz="900" spc="-4" dirty="0">
                <a:latin typeface="Arial"/>
                <a:cs typeface="Arial"/>
              </a:rPr>
              <a:t>org.allseen.media.  audio</a:t>
            </a:r>
            <a:endParaRPr sz="900">
              <a:latin typeface="Arial"/>
              <a:cs typeface="Arial"/>
            </a:endParaRPr>
          </a:p>
        </p:txBody>
      </p:sp>
      <p:sp>
        <p:nvSpPr>
          <p:cNvPr id="33" name="投影片編號版面配置區 3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15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98538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117"/>
            <a:ext cx="9141790" cy="5137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4045" y="123478"/>
            <a:ext cx="8632451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z="2400" spc="-4" dirty="0">
                <a:solidFill>
                  <a:srgbClr val="FFFFFF"/>
                </a:solidFill>
              </a:rPr>
              <a:t>AllJoyn Software Framework: High-level</a:t>
            </a:r>
            <a:r>
              <a:rPr sz="2400" spc="-15" dirty="0">
                <a:solidFill>
                  <a:srgbClr val="FFFFFF"/>
                </a:solidFill>
              </a:rPr>
              <a:t> </a:t>
            </a:r>
            <a:r>
              <a:rPr sz="2400" spc="-4" dirty="0">
                <a:solidFill>
                  <a:srgbClr val="FFFFFF"/>
                </a:solidFill>
              </a:rPr>
              <a:t>architecture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29308" y="633766"/>
            <a:ext cx="8227693" cy="2743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pc="-4" dirty="0">
                <a:solidFill>
                  <a:srgbClr val="00C0C2"/>
                </a:solidFill>
                <a:latin typeface="Arial"/>
                <a:cs typeface="Arial"/>
              </a:rPr>
              <a:t>A comprehensive software framework lets devices and applications</a:t>
            </a:r>
            <a:r>
              <a:rPr spc="15" dirty="0">
                <a:solidFill>
                  <a:srgbClr val="00C0C2"/>
                </a:solidFill>
                <a:latin typeface="Arial"/>
                <a:cs typeface="Arial"/>
              </a:rPr>
              <a:t> </a:t>
            </a:r>
            <a:r>
              <a:rPr spc="-4" dirty="0">
                <a:solidFill>
                  <a:srgbClr val="00C0C2"/>
                </a:solidFill>
                <a:latin typeface="Arial"/>
                <a:cs typeface="Arial"/>
              </a:rPr>
              <a:t>communicate</a:t>
            </a:r>
            <a:endParaRPr>
              <a:latin typeface="Arial"/>
              <a:cs typeface="Arial"/>
            </a:endParaRPr>
          </a:p>
        </p:txBody>
      </p:sp>
      <p:pic>
        <p:nvPicPr>
          <p:cNvPr id="9625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1003800"/>
            <a:ext cx="9218885" cy="37281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投影片編號版面配置區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16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5017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117"/>
            <a:ext cx="9141790" cy="5137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9308" y="123478"/>
            <a:ext cx="8318275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1"/>
            <a:r>
              <a:rPr sz="2400" spc="-71" dirty="0">
                <a:solidFill>
                  <a:srgbClr val="FFFFFF"/>
                </a:solidFill>
              </a:rPr>
              <a:t>Two </a:t>
            </a:r>
            <a:r>
              <a:rPr sz="2400" spc="-23" dirty="0">
                <a:solidFill>
                  <a:srgbClr val="FFFFFF"/>
                </a:solidFill>
              </a:rPr>
              <a:t>Versions </a:t>
            </a:r>
            <a:r>
              <a:rPr sz="2400" spc="-4" dirty="0">
                <a:solidFill>
                  <a:srgbClr val="FFFFFF"/>
                </a:solidFill>
              </a:rPr>
              <a:t>of the AllJoyn Framework </a:t>
            </a:r>
            <a:r>
              <a:rPr sz="2400" spc="-105" dirty="0">
                <a:solidFill>
                  <a:srgbClr val="FFFFFF"/>
                </a:solidFill>
              </a:rPr>
              <a:t>To</a:t>
            </a:r>
            <a:r>
              <a:rPr sz="2400" spc="-34" dirty="0">
                <a:solidFill>
                  <a:srgbClr val="FFFFFF"/>
                </a:solidFill>
              </a:rPr>
              <a:t> </a:t>
            </a:r>
            <a:r>
              <a:rPr sz="2400" spc="-8" dirty="0">
                <a:solidFill>
                  <a:srgbClr val="FFFFFF"/>
                </a:solidFill>
              </a:rPr>
              <a:t>Choose</a:t>
            </a:r>
          </a:p>
        </p:txBody>
      </p:sp>
      <p:pic>
        <p:nvPicPr>
          <p:cNvPr id="9728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771550"/>
            <a:ext cx="9206185" cy="3782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17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9584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5860368" y="2623184"/>
            <a:ext cx="37798" cy="628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737812" y="2415159"/>
            <a:ext cx="672914" cy="5932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734376" y="2410016"/>
            <a:ext cx="679596" cy="59931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734377" y="2410016"/>
            <a:ext cx="680073" cy="602456"/>
          </a:xfrm>
          <a:custGeom>
            <a:avLst/>
            <a:gdLst/>
            <a:ahLst/>
            <a:cxnLst/>
            <a:rect l="l" t="t" r="r" b="b"/>
            <a:pathLst>
              <a:path w="904875" h="803275">
                <a:moveTo>
                  <a:pt x="219467" y="361942"/>
                </a:moveTo>
                <a:lnTo>
                  <a:pt x="136398" y="222503"/>
                </a:lnTo>
                <a:lnTo>
                  <a:pt x="135636" y="220979"/>
                </a:lnTo>
                <a:lnTo>
                  <a:pt x="134219" y="220271"/>
                </a:lnTo>
                <a:lnTo>
                  <a:pt x="131826" y="220217"/>
                </a:lnTo>
                <a:lnTo>
                  <a:pt x="128778" y="221741"/>
                </a:lnTo>
                <a:lnTo>
                  <a:pt x="128016" y="224027"/>
                </a:lnTo>
                <a:lnTo>
                  <a:pt x="0" y="688085"/>
                </a:lnTo>
                <a:lnTo>
                  <a:pt x="0" y="690371"/>
                </a:lnTo>
                <a:lnTo>
                  <a:pt x="762" y="691895"/>
                </a:lnTo>
                <a:lnTo>
                  <a:pt x="2286" y="693419"/>
                </a:lnTo>
                <a:lnTo>
                  <a:pt x="3810" y="694181"/>
                </a:lnTo>
                <a:lnTo>
                  <a:pt x="6096" y="694709"/>
                </a:lnTo>
                <a:lnTo>
                  <a:pt x="6096" y="685037"/>
                </a:lnTo>
                <a:lnTo>
                  <a:pt x="10344" y="686019"/>
                </a:lnTo>
                <a:lnTo>
                  <a:pt x="128778" y="256698"/>
                </a:lnTo>
                <a:lnTo>
                  <a:pt x="128778" y="227837"/>
                </a:lnTo>
                <a:lnTo>
                  <a:pt x="137160" y="226313"/>
                </a:lnTo>
                <a:lnTo>
                  <a:pt x="137160" y="241907"/>
                </a:lnTo>
                <a:lnTo>
                  <a:pt x="214122" y="371093"/>
                </a:lnTo>
                <a:lnTo>
                  <a:pt x="214884" y="373379"/>
                </a:lnTo>
                <a:lnTo>
                  <a:pt x="215646" y="373570"/>
                </a:lnTo>
                <a:lnTo>
                  <a:pt x="215646" y="364235"/>
                </a:lnTo>
                <a:lnTo>
                  <a:pt x="219467" y="361942"/>
                </a:lnTo>
                <a:close/>
              </a:path>
              <a:path w="904875" h="803275">
                <a:moveTo>
                  <a:pt x="10344" y="686019"/>
                </a:moveTo>
                <a:lnTo>
                  <a:pt x="6096" y="685037"/>
                </a:lnTo>
                <a:lnTo>
                  <a:pt x="9144" y="690371"/>
                </a:lnTo>
                <a:lnTo>
                  <a:pt x="10344" y="686019"/>
                </a:lnTo>
                <a:close/>
              </a:path>
              <a:path w="904875" h="803275">
                <a:moveTo>
                  <a:pt x="474726" y="803147"/>
                </a:moveTo>
                <a:lnTo>
                  <a:pt x="474726" y="793241"/>
                </a:lnTo>
                <a:lnTo>
                  <a:pt x="470154" y="800099"/>
                </a:lnTo>
                <a:lnTo>
                  <a:pt x="464687" y="790924"/>
                </a:lnTo>
                <a:lnTo>
                  <a:pt x="10344" y="686019"/>
                </a:lnTo>
                <a:lnTo>
                  <a:pt x="9144" y="690371"/>
                </a:lnTo>
                <a:lnTo>
                  <a:pt x="6096" y="685037"/>
                </a:lnTo>
                <a:lnTo>
                  <a:pt x="6096" y="694709"/>
                </a:lnTo>
                <a:lnTo>
                  <a:pt x="472440" y="802385"/>
                </a:lnTo>
                <a:lnTo>
                  <a:pt x="474726" y="803147"/>
                </a:lnTo>
                <a:close/>
              </a:path>
              <a:path w="904875" h="803275">
                <a:moveTo>
                  <a:pt x="137160" y="226313"/>
                </a:moveTo>
                <a:lnTo>
                  <a:pt x="128778" y="227837"/>
                </a:lnTo>
                <a:lnTo>
                  <a:pt x="134219" y="236972"/>
                </a:lnTo>
                <a:lnTo>
                  <a:pt x="137160" y="226313"/>
                </a:lnTo>
                <a:close/>
              </a:path>
              <a:path w="904875" h="803275">
                <a:moveTo>
                  <a:pt x="134219" y="236972"/>
                </a:moveTo>
                <a:lnTo>
                  <a:pt x="128778" y="227837"/>
                </a:lnTo>
                <a:lnTo>
                  <a:pt x="128778" y="256698"/>
                </a:lnTo>
                <a:lnTo>
                  <a:pt x="134219" y="236972"/>
                </a:lnTo>
                <a:close/>
              </a:path>
              <a:path w="904875" h="803275">
                <a:moveTo>
                  <a:pt x="137160" y="241907"/>
                </a:moveTo>
                <a:lnTo>
                  <a:pt x="137160" y="226313"/>
                </a:lnTo>
                <a:lnTo>
                  <a:pt x="134219" y="236972"/>
                </a:lnTo>
                <a:lnTo>
                  <a:pt x="137160" y="241907"/>
                </a:lnTo>
                <a:close/>
              </a:path>
              <a:path w="904875" h="803275">
                <a:moveTo>
                  <a:pt x="221742" y="365759"/>
                </a:moveTo>
                <a:lnTo>
                  <a:pt x="219467" y="361942"/>
                </a:lnTo>
                <a:lnTo>
                  <a:pt x="215646" y="364235"/>
                </a:lnTo>
                <a:lnTo>
                  <a:pt x="221742" y="365759"/>
                </a:lnTo>
                <a:close/>
              </a:path>
              <a:path w="904875" h="803275">
                <a:moveTo>
                  <a:pt x="221742" y="371703"/>
                </a:moveTo>
                <a:lnTo>
                  <a:pt x="221742" y="365759"/>
                </a:lnTo>
                <a:lnTo>
                  <a:pt x="215646" y="364235"/>
                </a:lnTo>
                <a:lnTo>
                  <a:pt x="215646" y="373570"/>
                </a:lnTo>
                <a:lnTo>
                  <a:pt x="217932" y="374141"/>
                </a:lnTo>
                <a:lnTo>
                  <a:pt x="220218" y="372617"/>
                </a:lnTo>
                <a:lnTo>
                  <a:pt x="221742" y="371703"/>
                </a:lnTo>
                <a:close/>
              </a:path>
              <a:path w="904875" h="803275">
                <a:moveTo>
                  <a:pt x="904494" y="476249"/>
                </a:moveTo>
                <a:lnTo>
                  <a:pt x="904494" y="474725"/>
                </a:lnTo>
                <a:lnTo>
                  <a:pt x="903732" y="473201"/>
                </a:lnTo>
                <a:lnTo>
                  <a:pt x="627126" y="2285"/>
                </a:lnTo>
                <a:lnTo>
                  <a:pt x="624840" y="0"/>
                </a:lnTo>
                <a:lnTo>
                  <a:pt x="621792" y="0"/>
                </a:lnTo>
                <a:lnTo>
                  <a:pt x="620268" y="761"/>
                </a:lnTo>
                <a:lnTo>
                  <a:pt x="619506" y="2285"/>
                </a:lnTo>
                <a:lnTo>
                  <a:pt x="597408" y="30479"/>
                </a:lnTo>
                <a:lnTo>
                  <a:pt x="564345" y="71600"/>
                </a:lnTo>
                <a:lnTo>
                  <a:pt x="529725" y="111438"/>
                </a:lnTo>
                <a:lnTo>
                  <a:pt x="493575" y="149893"/>
                </a:lnTo>
                <a:lnTo>
                  <a:pt x="455924" y="186865"/>
                </a:lnTo>
                <a:lnTo>
                  <a:pt x="416800" y="222253"/>
                </a:lnTo>
                <a:lnTo>
                  <a:pt x="376230" y="255955"/>
                </a:lnTo>
                <a:lnTo>
                  <a:pt x="334242" y="287872"/>
                </a:lnTo>
                <a:lnTo>
                  <a:pt x="290865" y="317903"/>
                </a:lnTo>
                <a:lnTo>
                  <a:pt x="246126" y="345947"/>
                </a:lnTo>
                <a:lnTo>
                  <a:pt x="219467" y="361942"/>
                </a:lnTo>
                <a:lnTo>
                  <a:pt x="221742" y="365759"/>
                </a:lnTo>
                <a:lnTo>
                  <a:pt x="221742" y="371703"/>
                </a:lnTo>
                <a:lnTo>
                  <a:pt x="250698" y="354329"/>
                </a:lnTo>
                <a:lnTo>
                  <a:pt x="295838" y="326100"/>
                </a:lnTo>
                <a:lnTo>
                  <a:pt x="339606" y="295874"/>
                </a:lnTo>
                <a:lnTo>
                  <a:pt x="381970" y="263750"/>
                </a:lnTo>
                <a:lnTo>
                  <a:pt x="422902" y="229825"/>
                </a:lnTo>
                <a:lnTo>
                  <a:pt x="462371" y="194195"/>
                </a:lnTo>
                <a:lnTo>
                  <a:pt x="500348" y="156957"/>
                </a:lnTo>
                <a:lnTo>
                  <a:pt x="536803" y="118210"/>
                </a:lnTo>
                <a:lnTo>
                  <a:pt x="571706" y="78051"/>
                </a:lnTo>
                <a:lnTo>
                  <a:pt x="605028" y="36575"/>
                </a:lnTo>
                <a:lnTo>
                  <a:pt x="618744" y="18603"/>
                </a:lnTo>
                <a:lnTo>
                  <a:pt x="618744" y="7619"/>
                </a:lnTo>
                <a:lnTo>
                  <a:pt x="627126" y="7619"/>
                </a:lnTo>
                <a:lnTo>
                  <a:pt x="627126" y="21890"/>
                </a:lnTo>
                <a:lnTo>
                  <a:pt x="891560" y="472085"/>
                </a:lnTo>
                <a:lnTo>
                  <a:pt x="899160" y="470915"/>
                </a:lnTo>
                <a:lnTo>
                  <a:pt x="899160" y="480997"/>
                </a:lnTo>
                <a:lnTo>
                  <a:pt x="900684" y="480821"/>
                </a:lnTo>
                <a:lnTo>
                  <a:pt x="902208" y="480059"/>
                </a:lnTo>
                <a:lnTo>
                  <a:pt x="902970" y="479297"/>
                </a:lnTo>
                <a:lnTo>
                  <a:pt x="904494" y="476249"/>
                </a:lnTo>
                <a:close/>
              </a:path>
              <a:path w="904875" h="803275">
                <a:moveTo>
                  <a:pt x="899160" y="480997"/>
                </a:moveTo>
                <a:lnTo>
                  <a:pt x="899160" y="470915"/>
                </a:lnTo>
                <a:lnTo>
                  <a:pt x="895350" y="478535"/>
                </a:lnTo>
                <a:lnTo>
                  <a:pt x="891560" y="472085"/>
                </a:lnTo>
                <a:lnTo>
                  <a:pt x="826897" y="482889"/>
                </a:lnTo>
                <a:lnTo>
                  <a:pt x="776325" y="493278"/>
                </a:lnTo>
                <a:lnTo>
                  <a:pt x="727323" y="505234"/>
                </a:lnTo>
                <a:lnTo>
                  <a:pt x="679582" y="518862"/>
                </a:lnTo>
                <a:lnTo>
                  <a:pt x="632793" y="534266"/>
                </a:lnTo>
                <a:lnTo>
                  <a:pt x="586648" y="551552"/>
                </a:lnTo>
                <a:lnTo>
                  <a:pt x="540839" y="570824"/>
                </a:lnTo>
                <a:lnTo>
                  <a:pt x="495056" y="592187"/>
                </a:lnTo>
                <a:lnTo>
                  <a:pt x="448991" y="615745"/>
                </a:lnTo>
                <a:lnTo>
                  <a:pt x="402336" y="641603"/>
                </a:lnTo>
                <a:lnTo>
                  <a:pt x="386334" y="650747"/>
                </a:lnTo>
                <a:lnTo>
                  <a:pt x="384810" y="651509"/>
                </a:lnTo>
                <a:lnTo>
                  <a:pt x="384048" y="652271"/>
                </a:lnTo>
                <a:lnTo>
                  <a:pt x="384048" y="653795"/>
                </a:lnTo>
                <a:lnTo>
                  <a:pt x="383286" y="654557"/>
                </a:lnTo>
                <a:lnTo>
                  <a:pt x="384048" y="656081"/>
                </a:lnTo>
                <a:lnTo>
                  <a:pt x="384810" y="656843"/>
                </a:lnTo>
                <a:lnTo>
                  <a:pt x="390906" y="667076"/>
                </a:lnTo>
                <a:lnTo>
                  <a:pt x="390906" y="659129"/>
                </a:lnTo>
                <a:lnTo>
                  <a:pt x="392430" y="652271"/>
                </a:lnTo>
                <a:lnTo>
                  <a:pt x="395090" y="656738"/>
                </a:lnTo>
                <a:lnTo>
                  <a:pt x="406908" y="649985"/>
                </a:lnTo>
                <a:lnTo>
                  <a:pt x="453287" y="624141"/>
                </a:lnTo>
                <a:lnTo>
                  <a:pt x="499072" y="600675"/>
                </a:lnTo>
                <a:lnTo>
                  <a:pt x="544570" y="579460"/>
                </a:lnTo>
                <a:lnTo>
                  <a:pt x="590089" y="560365"/>
                </a:lnTo>
                <a:lnTo>
                  <a:pt x="635936" y="543263"/>
                </a:lnTo>
                <a:lnTo>
                  <a:pt x="682420" y="528023"/>
                </a:lnTo>
                <a:lnTo>
                  <a:pt x="729848" y="514517"/>
                </a:lnTo>
                <a:lnTo>
                  <a:pt x="778527" y="502615"/>
                </a:lnTo>
                <a:lnTo>
                  <a:pt x="828766" y="492188"/>
                </a:lnTo>
                <a:lnTo>
                  <a:pt x="880872" y="483107"/>
                </a:lnTo>
                <a:lnTo>
                  <a:pt x="899160" y="480997"/>
                </a:lnTo>
                <a:close/>
              </a:path>
              <a:path w="904875" h="803275">
                <a:moveTo>
                  <a:pt x="395090" y="656738"/>
                </a:moveTo>
                <a:lnTo>
                  <a:pt x="392430" y="652271"/>
                </a:lnTo>
                <a:lnTo>
                  <a:pt x="390906" y="659129"/>
                </a:lnTo>
                <a:lnTo>
                  <a:pt x="395090" y="656738"/>
                </a:lnTo>
                <a:close/>
              </a:path>
              <a:path w="904875" h="803275">
                <a:moveTo>
                  <a:pt x="479298" y="797051"/>
                </a:moveTo>
                <a:lnTo>
                  <a:pt x="477774" y="795527"/>
                </a:lnTo>
                <a:lnTo>
                  <a:pt x="395090" y="656738"/>
                </a:lnTo>
                <a:lnTo>
                  <a:pt x="390906" y="659129"/>
                </a:lnTo>
                <a:lnTo>
                  <a:pt x="390906" y="667076"/>
                </a:lnTo>
                <a:lnTo>
                  <a:pt x="464687" y="790924"/>
                </a:lnTo>
                <a:lnTo>
                  <a:pt x="474726" y="793241"/>
                </a:lnTo>
                <a:lnTo>
                  <a:pt x="474726" y="803147"/>
                </a:lnTo>
                <a:lnTo>
                  <a:pt x="476250" y="802385"/>
                </a:lnTo>
                <a:lnTo>
                  <a:pt x="477774" y="800861"/>
                </a:lnTo>
                <a:lnTo>
                  <a:pt x="478536" y="799337"/>
                </a:lnTo>
                <a:lnTo>
                  <a:pt x="479298" y="797051"/>
                </a:lnTo>
                <a:close/>
              </a:path>
              <a:path w="904875" h="803275">
                <a:moveTo>
                  <a:pt x="474726" y="793241"/>
                </a:moveTo>
                <a:lnTo>
                  <a:pt x="464687" y="790924"/>
                </a:lnTo>
                <a:lnTo>
                  <a:pt x="470154" y="800099"/>
                </a:lnTo>
                <a:lnTo>
                  <a:pt x="474726" y="793241"/>
                </a:lnTo>
                <a:close/>
              </a:path>
              <a:path w="904875" h="803275">
                <a:moveTo>
                  <a:pt x="627126" y="7619"/>
                </a:moveTo>
                <a:lnTo>
                  <a:pt x="618744" y="7619"/>
                </a:lnTo>
                <a:lnTo>
                  <a:pt x="622389" y="13826"/>
                </a:lnTo>
                <a:lnTo>
                  <a:pt x="627126" y="7619"/>
                </a:lnTo>
                <a:close/>
              </a:path>
              <a:path w="904875" h="803275">
                <a:moveTo>
                  <a:pt x="622389" y="13826"/>
                </a:moveTo>
                <a:lnTo>
                  <a:pt x="618744" y="7619"/>
                </a:lnTo>
                <a:lnTo>
                  <a:pt x="618744" y="18603"/>
                </a:lnTo>
                <a:lnTo>
                  <a:pt x="622389" y="13826"/>
                </a:lnTo>
                <a:close/>
              </a:path>
              <a:path w="904875" h="803275">
                <a:moveTo>
                  <a:pt x="627126" y="21890"/>
                </a:moveTo>
                <a:lnTo>
                  <a:pt x="627126" y="7619"/>
                </a:lnTo>
                <a:lnTo>
                  <a:pt x="622389" y="13826"/>
                </a:lnTo>
                <a:lnTo>
                  <a:pt x="627126" y="21890"/>
                </a:lnTo>
                <a:close/>
              </a:path>
              <a:path w="904875" h="803275">
                <a:moveTo>
                  <a:pt x="899160" y="470915"/>
                </a:moveTo>
                <a:lnTo>
                  <a:pt x="891560" y="472085"/>
                </a:lnTo>
                <a:lnTo>
                  <a:pt x="895350" y="478535"/>
                </a:lnTo>
                <a:lnTo>
                  <a:pt x="899160" y="470915"/>
                </a:lnTo>
                <a:close/>
              </a:path>
            </a:pathLst>
          </a:custGeom>
          <a:solidFill>
            <a:srgbClr val="1ABF7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055812" y="3437000"/>
            <a:ext cx="573" cy="3886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691007" y="3461575"/>
            <a:ext cx="46388" cy="4286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056385" y="3527870"/>
            <a:ext cx="573" cy="3771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056958" y="3619310"/>
            <a:ext cx="573" cy="36004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057531" y="3710749"/>
            <a:ext cx="573" cy="3486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999689" y="3747326"/>
            <a:ext cx="58415" cy="54292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678408" y="3716464"/>
            <a:ext cx="288065" cy="353186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446467" y="3433000"/>
            <a:ext cx="615072" cy="63665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442458" y="3433001"/>
            <a:ext cx="619463" cy="640080"/>
          </a:xfrm>
          <a:custGeom>
            <a:avLst/>
            <a:gdLst/>
            <a:ahLst/>
            <a:cxnLst/>
            <a:rect l="l" t="t" r="r" b="b"/>
            <a:pathLst>
              <a:path w="824229" h="853439">
                <a:moveTo>
                  <a:pt x="449580" y="162186"/>
                </a:moveTo>
                <a:lnTo>
                  <a:pt x="449580" y="154686"/>
                </a:lnTo>
                <a:lnTo>
                  <a:pt x="446136" y="151479"/>
                </a:lnTo>
                <a:lnTo>
                  <a:pt x="424434" y="174498"/>
                </a:lnTo>
                <a:lnTo>
                  <a:pt x="390681" y="209556"/>
                </a:lnTo>
                <a:lnTo>
                  <a:pt x="355628" y="243096"/>
                </a:lnTo>
                <a:lnTo>
                  <a:pt x="319337" y="275140"/>
                </a:lnTo>
                <a:lnTo>
                  <a:pt x="281869" y="305711"/>
                </a:lnTo>
                <a:lnTo>
                  <a:pt x="243287" y="334832"/>
                </a:lnTo>
                <a:lnTo>
                  <a:pt x="203652" y="362526"/>
                </a:lnTo>
                <a:lnTo>
                  <a:pt x="163025" y="388815"/>
                </a:lnTo>
                <a:lnTo>
                  <a:pt x="121468" y="413723"/>
                </a:lnTo>
                <a:lnTo>
                  <a:pt x="79044" y="437272"/>
                </a:lnTo>
                <a:lnTo>
                  <a:pt x="35814" y="459486"/>
                </a:lnTo>
                <a:lnTo>
                  <a:pt x="3048" y="475488"/>
                </a:lnTo>
                <a:lnTo>
                  <a:pt x="1524" y="476250"/>
                </a:lnTo>
                <a:lnTo>
                  <a:pt x="762" y="477012"/>
                </a:lnTo>
                <a:lnTo>
                  <a:pt x="0" y="478536"/>
                </a:lnTo>
                <a:lnTo>
                  <a:pt x="0" y="480822"/>
                </a:lnTo>
                <a:lnTo>
                  <a:pt x="762" y="482346"/>
                </a:lnTo>
                <a:lnTo>
                  <a:pt x="1524" y="483108"/>
                </a:lnTo>
                <a:lnTo>
                  <a:pt x="6858" y="487988"/>
                </a:lnTo>
                <a:lnTo>
                  <a:pt x="6858" y="483870"/>
                </a:lnTo>
                <a:lnTo>
                  <a:pt x="8382" y="476250"/>
                </a:lnTo>
                <a:lnTo>
                  <a:pt x="83049" y="445940"/>
                </a:lnTo>
                <a:lnTo>
                  <a:pt x="125750" y="422358"/>
                </a:lnTo>
                <a:lnTo>
                  <a:pt x="167651" y="397183"/>
                </a:lnTo>
                <a:lnTo>
                  <a:pt x="208673" y="370474"/>
                </a:lnTo>
                <a:lnTo>
                  <a:pt x="248740" y="342290"/>
                </a:lnTo>
                <a:lnTo>
                  <a:pt x="287775" y="312692"/>
                </a:lnTo>
                <a:lnTo>
                  <a:pt x="325701" y="281740"/>
                </a:lnTo>
                <a:lnTo>
                  <a:pt x="362441" y="249493"/>
                </a:lnTo>
                <a:lnTo>
                  <a:pt x="397917" y="216012"/>
                </a:lnTo>
                <a:lnTo>
                  <a:pt x="432054" y="181356"/>
                </a:lnTo>
                <a:lnTo>
                  <a:pt x="449580" y="162186"/>
                </a:lnTo>
                <a:close/>
              </a:path>
              <a:path w="824229" h="853439">
                <a:moveTo>
                  <a:pt x="13275" y="480735"/>
                </a:moveTo>
                <a:lnTo>
                  <a:pt x="8382" y="476250"/>
                </a:lnTo>
                <a:lnTo>
                  <a:pt x="6858" y="483870"/>
                </a:lnTo>
                <a:lnTo>
                  <a:pt x="13275" y="480735"/>
                </a:lnTo>
                <a:close/>
              </a:path>
              <a:path w="824229" h="853439">
                <a:moveTo>
                  <a:pt x="405663" y="840424"/>
                </a:moveTo>
                <a:lnTo>
                  <a:pt x="13275" y="480735"/>
                </a:lnTo>
                <a:lnTo>
                  <a:pt x="6858" y="483870"/>
                </a:lnTo>
                <a:lnTo>
                  <a:pt x="6858" y="487988"/>
                </a:lnTo>
                <a:lnTo>
                  <a:pt x="403098" y="850521"/>
                </a:lnTo>
                <a:lnTo>
                  <a:pt x="403098" y="846582"/>
                </a:lnTo>
                <a:lnTo>
                  <a:pt x="405663" y="840424"/>
                </a:lnTo>
                <a:close/>
              </a:path>
              <a:path w="824229" h="853439">
                <a:moveTo>
                  <a:pt x="823722" y="493014"/>
                </a:moveTo>
                <a:lnTo>
                  <a:pt x="820674" y="4572"/>
                </a:lnTo>
                <a:lnTo>
                  <a:pt x="820674" y="2286"/>
                </a:lnTo>
                <a:lnTo>
                  <a:pt x="819150" y="1524"/>
                </a:lnTo>
                <a:lnTo>
                  <a:pt x="818388" y="0"/>
                </a:lnTo>
                <a:lnTo>
                  <a:pt x="814509" y="107"/>
                </a:lnTo>
                <a:lnTo>
                  <a:pt x="329946" y="32766"/>
                </a:lnTo>
                <a:lnTo>
                  <a:pt x="326898" y="34290"/>
                </a:lnTo>
                <a:lnTo>
                  <a:pt x="326136" y="35814"/>
                </a:lnTo>
                <a:lnTo>
                  <a:pt x="325374" y="38100"/>
                </a:lnTo>
                <a:lnTo>
                  <a:pt x="326136" y="39624"/>
                </a:lnTo>
                <a:lnTo>
                  <a:pt x="327660" y="41148"/>
                </a:lnTo>
                <a:lnTo>
                  <a:pt x="330708" y="43986"/>
                </a:lnTo>
                <a:lnTo>
                  <a:pt x="330708" y="42672"/>
                </a:lnTo>
                <a:lnTo>
                  <a:pt x="333756" y="34290"/>
                </a:lnTo>
                <a:lnTo>
                  <a:pt x="341926" y="41898"/>
                </a:lnTo>
                <a:lnTo>
                  <a:pt x="811530" y="9511"/>
                </a:lnTo>
                <a:lnTo>
                  <a:pt x="811530" y="4572"/>
                </a:lnTo>
                <a:lnTo>
                  <a:pt x="816864" y="9144"/>
                </a:lnTo>
                <a:lnTo>
                  <a:pt x="816864" y="482712"/>
                </a:lnTo>
                <a:lnTo>
                  <a:pt x="822198" y="487680"/>
                </a:lnTo>
                <a:lnTo>
                  <a:pt x="822198" y="494919"/>
                </a:lnTo>
                <a:lnTo>
                  <a:pt x="822960" y="494538"/>
                </a:lnTo>
                <a:lnTo>
                  <a:pt x="823722" y="493014"/>
                </a:lnTo>
                <a:close/>
              </a:path>
              <a:path w="824229" h="853439">
                <a:moveTo>
                  <a:pt x="341926" y="41898"/>
                </a:moveTo>
                <a:lnTo>
                  <a:pt x="333756" y="34290"/>
                </a:lnTo>
                <a:lnTo>
                  <a:pt x="330708" y="42672"/>
                </a:lnTo>
                <a:lnTo>
                  <a:pt x="341926" y="41898"/>
                </a:lnTo>
                <a:close/>
              </a:path>
              <a:path w="824229" h="853439">
                <a:moveTo>
                  <a:pt x="457962" y="152400"/>
                </a:moveTo>
                <a:lnTo>
                  <a:pt x="457962" y="149352"/>
                </a:lnTo>
                <a:lnTo>
                  <a:pt x="455676" y="147828"/>
                </a:lnTo>
                <a:lnTo>
                  <a:pt x="341926" y="41898"/>
                </a:lnTo>
                <a:lnTo>
                  <a:pt x="330708" y="42672"/>
                </a:lnTo>
                <a:lnTo>
                  <a:pt x="330708" y="43986"/>
                </a:lnTo>
                <a:lnTo>
                  <a:pt x="446136" y="151479"/>
                </a:lnTo>
                <a:lnTo>
                  <a:pt x="449580" y="147828"/>
                </a:lnTo>
                <a:lnTo>
                  <a:pt x="449580" y="162186"/>
                </a:lnTo>
                <a:lnTo>
                  <a:pt x="456438" y="154686"/>
                </a:lnTo>
                <a:lnTo>
                  <a:pt x="457962" y="152400"/>
                </a:lnTo>
                <a:close/>
              </a:path>
              <a:path w="824229" h="853439">
                <a:moveTo>
                  <a:pt x="410718" y="845058"/>
                </a:moveTo>
                <a:lnTo>
                  <a:pt x="405663" y="840424"/>
                </a:lnTo>
                <a:lnTo>
                  <a:pt x="403098" y="846582"/>
                </a:lnTo>
                <a:lnTo>
                  <a:pt x="410718" y="845058"/>
                </a:lnTo>
                <a:close/>
              </a:path>
              <a:path w="824229" h="853439">
                <a:moveTo>
                  <a:pt x="410718" y="852297"/>
                </a:moveTo>
                <a:lnTo>
                  <a:pt x="410718" y="845058"/>
                </a:lnTo>
                <a:lnTo>
                  <a:pt x="403098" y="846582"/>
                </a:lnTo>
                <a:lnTo>
                  <a:pt x="403098" y="850521"/>
                </a:lnTo>
                <a:lnTo>
                  <a:pt x="404622" y="851916"/>
                </a:lnTo>
                <a:lnTo>
                  <a:pt x="405384" y="853440"/>
                </a:lnTo>
                <a:lnTo>
                  <a:pt x="408432" y="853440"/>
                </a:lnTo>
                <a:lnTo>
                  <a:pt x="410718" y="852297"/>
                </a:lnTo>
                <a:close/>
              </a:path>
              <a:path w="824229" h="853439">
                <a:moveTo>
                  <a:pt x="822198" y="494919"/>
                </a:moveTo>
                <a:lnTo>
                  <a:pt x="822198" y="487680"/>
                </a:lnTo>
                <a:lnTo>
                  <a:pt x="814578" y="491490"/>
                </a:lnTo>
                <a:lnTo>
                  <a:pt x="814509" y="480519"/>
                </a:lnTo>
                <a:lnTo>
                  <a:pt x="700278" y="374142"/>
                </a:lnTo>
                <a:lnTo>
                  <a:pt x="699516" y="373380"/>
                </a:lnTo>
                <a:lnTo>
                  <a:pt x="695706" y="373380"/>
                </a:lnTo>
                <a:lnTo>
                  <a:pt x="645157" y="430059"/>
                </a:lnTo>
                <a:lnTo>
                  <a:pt x="611990" y="470816"/>
                </a:lnTo>
                <a:lnTo>
                  <a:pt x="580857" y="511889"/>
                </a:lnTo>
                <a:lnTo>
                  <a:pt x="551648" y="553518"/>
                </a:lnTo>
                <a:lnTo>
                  <a:pt x="524256" y="595941"/>
                </a:lnTo>
                <a:lnTo>
                  <a:pt x="498569" y="639395"/>
                </a:lnTo>
                <a:lnTo>
                  <a:pt x="474481" y="684119"/>
                </a:lnTo>
                <a:lnTo>
                  <a:pt x="451883" y="730352"/>
                </a:lnTo>
                <a:lnTo>
                  <a:pt x="430664" y="778330"/>
                </a:lnTo>
                <a:lnTo>
                  <a:pt x="410718" y="828294"/>
                </a:lnTo>
                <a:lnTo>
                  <a:pt x="405663" y="840424"/>
                </a:lnTo>
                <a:lnTo>
                  <a:pt x="410718" y="845058"/>
                </a:lnTo>
                <a:lnTo>
                  <a:pt x="410718" y="852297"/>
                </a:lnTo>
                <a:lnTo>
                  <a:pt x="411480" y="851916"/>
                </a:lnTo>
                <a:lnTo>
                  <a:pt x="412242" y="850392"/>
                </a:lnTo>
                <a:lnTo>
                  <a:pt x="419100" y="831342"/>
                </a:lnTo>
                <a:lnTo>
                  <a:pt x="439551" y="781336"/>
                </a:lnTo>
                <a:lnTo>
                  <a:pt x="460916" y="733567"/>
                </a:lnTo>
                <a:lnTo>
                  <a:pt x="483388" y="687730"/>
                </a:lnTo>
                <a:lnTo>
                  <a:pt x="507164" y="643523"/>
                </a:lnTo>
                <a:lnTo>
                  <a:pt x="532437" y="600641"/>
                </a:lnTo>
                <a:lnTo>
                  <a:pt x="559403" y="558781"/>
                </a:lnTo>
                <a:lnTo>
                  <a:pt x="588256" y="517638"/>
                </a:lnTo>
                <a:lnTo>
                  <a:pt x="619191" y="476909"/>
                </a:lnTo>
                <a:lnTo>
                  <a:pt x="652402" y="436290"/>
                </a:lnTo>
                <a:lnTo>
                  <a:pt x="688086" y="395478"/>
                </a:lnTo>
                <a:lnTo>
                  <a:pt x="694182" y="388239"/>
                </a:lnTo>
                <a:lnTo>
                  <a:pt x="694182" y="381762"/>
                </a:lnTo>
                <a:lnTo>
                  <a:pt x="700278" y="381000"/>
                </a:lnTo>
                <a:lnTo>
                  <a:pt x="700278" y="387400"/>
                </a:lnTo>
                <a:lnTo>
                  <a:pt x="816102" y="494538"/>
                </a:lnTo>
                <a:lnTo>
                  <a:pt x="817626" y="496062"/>
                </a:lnTo>
                <a:lnTo>
                  <a:pt x="819150" y="496062"/>
                </a:lnTo>
                <a:lnTo>
                  <a:pt x="821436" y="495300"/>
                </a:lnTo>
                <a:lnTo>
                  <a:pt x="822198" y="494919"/>
                </a:lnTo>
                <a:close/>
              </a:path>
              <a:path w="824229" h="853439">
                <a:moveTo>
                  <a:pt x="449580" y="154686"/>
                </a:moveTo>
                <a:lnTo>
                  <a:pt x="449580" y="147828"/>
                </a:lnTo>
                <a:lnTo>
                  <a:pt x="446136" y="151479"/>
                </a:lnTo>
                <a:lnTo>
                  <a:pt x="449580" y="154686"/>
                </a:lnTo>
                <a:close/>
              </a:path>
              <a:path w="824229" h="853439">
                <a:moveTo>
                  <a:pt x="700278" y="381000"/>
                </a:moveTo>
                <a:lnTo>
                  <a:pt x="694182" y="381762"/>
                </a:lnTo>
                <a:lnTo>
                  <a:pt x="697248" y="384598"/>
                </a:lnTo>
                <a:lnTo>
                  <a:pt x="700278" y="381000"/>
                </a:lnTo>
                <a:close/>
              </a:path>
              <a:path w="824229" h="853439">
                <a:moveTo>
                  <a:pt x="697248" y="384598"/>
                </a:moveTo>
                <a:lnTo>
                  <a:pt x="694182" y="381762"/>
                </a:lnTo>
                <a:lnTo>
                  <a:pt x="694182" y="388239"/>
                </a:lnTo>
                <a:lnTo>
                  <a:pt x="697248" y="384598"/>
                </a:lnTo>
                <a:close/>
              </a:path>
              <a:path w="824229" h="853439">
                <a:moveTo>
                  <a:pt x="700278" y="387400"/>
                </a:moveTo>
                <a:lnTo>
                  <a:pt x="700278" y="381000"/>
                </a:lnTo>
                <a:lnTo>
                  <a:pt x="697248" y="384598"/>
                </a:lnTo>
                <a:lnTo>
                  <a:pt x="700278" y="387400"/>
                </a:lnTo>
                <a:close/>
              </a:path>
              <a:path w="824229" h="853439">
                <a:moveTo>
                  <a:pt x="816864" y="9144"/>
                </a:moveTo>
                <a:lnTo>
                  <a:pt x="811530" y="4572"/>
                </a:lnTo>
                <a:lnTo>
                  <a:pt x="811560" y="9509"/>
                </a:lnTo>
                <a:lnTo>
                  <a:pt x="816864" y="9144"/>
                </a:lnTo>
                <a:close/>
              </a:path>
              <a:path w="824229" h="853439">
                <a:moveTo>
                  <a:pt x="811560" y="9509"/>
                </a:moveTo>
                <a:lnTo>
                  <a:pt x="811530" y="4572"/>
                </a:lnTo>
                <a:lnTo>
                  <a:pt x="811530" y="9511"/>
                </a:lnTo>
                <a:close/>
              </a:path>
              <a:path w="824229" h="853439">
                <a:moveTo>
                  <a:pt x="816864" y="482712"/>
                </a:moveTo>
                <a:lnTo>
                  <a:pt x="816864" y="9144"/>
                </a:lnTo>
                <a:lnTo>
                  <a:pt x="811560" y="9509"/>
                </a:lnTo>
                <a:lnTo>
                  <a:pt x="814509" y="480519"/>
                </a:lnTo>
                <a:lnTo>
                  <a:pt x="816864" y="482712"/>
                </a:lnTo>
                <a:close/>
              </a:path>
              <a:path w="824229" h="853439">
                <a:moveTo>
                  <a:pt x="822198" y="487680"/>
                </a:moveTo>
                <a:lnTo>
                  <a:pt x="814509" y="480519"/>
                </a:lnTo>
                <a:lnTo>
                  <a:pt x="814578" y="491490"/>
                </a:lnTo>
                <a:lnTo>
                  <a:pt x="822198" y="487680"/>
                </a:lnTo>
                <a:close/>
              </a:path>
            </a:pathLst>
          </a:custGeom>
          <a:solidFill>
            <a:srgbClr val="1ABF7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453757" y="3453003"/>
            <a:ext cx="82467" cy="82295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187453" y="3727894"/>
            <a:ext cx="71587" cy="71438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751557" y="3762185"/>
            <a:ext cx="46388" cy="50863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5419395" y="3886200"/>
            <a:ext cx="10308" cy="16002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5509308" y="3839337"/>
            <a:ext cx="216477" cy="217741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5447457" y="3932491"/>
            <a:ext cx="9162" cy="16002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173136" y="3430714"/>
            <a:ext cx="628817" cy="626363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173136" y="3430714"/>
            <a:ext cx="629008" cy="630079"/>
          </a:xfrm>
          <a:custGeom>
            <a:avLst/>
            <a:gdLst/>
            <a:ahLst/>
            <a:cxnLst/>
            <a:rect l="l" t="t" r="r" b="b"/>
            <a:pathLst>
              <a:path w="836929" h="840104">
                <a:moveTo>
                  <a:pt x="496062" y="23621"/>
                </a:moveTo>
                <a:lnTo>
                  <a:pt x="496062" y="22097"/>
                </a:lnTo>
                <a:lnTo>
                  <a:pt x="495300" y="19811"/>
                </a:lnTo>
                <a:lnTo>
                  <a:pt x="494538" y="18287"/>
                </a:lnTo>
                <a:lnTo>
                  <a:pt x="493014" y="16763"/>
                </a:lnTo>
                <a:lnTo>
                  <a:pt x="487680" y="16638"/>
                </a:lnTo>
                <a:lnTo>
                  <a:pt x="4572" y="761"/>
                </a:lnTo>
                <a:lnTo>
                  <a:pt x="3810" y="0"/>
                </a:lnTo>
                <a:lnTo>
                  <a:pt x="2286" y="761"/>
                </a:lnTo>
                <a:lnTo>
                  <a:pt x="0" y="3047"/>
                </a:lnTo>
                <a:lnTo>
                  <a:pt x="0" y="5333"/>
                </a:lnTo>
                <a:lnTo>
                  <a:pt x="4572" y="167385"/>
                </a:lnTo>
                <a:lnTo>
                  <a:pt x="4572" y="9905"/>
                </a:lnTo>
                <a:lnTo>
                  <a:pt x="9144" y="5333"/>
                </a:lnTo>
                <a:lnTo>
                  <a:pt x="9277" y="10068"/>
                </a:lnTo>
                <a:lnTo>
                  <a:pt x="479629" y="26287"/>
                </a:lnTo>
                <a:lnTo>
                  <a:pt x="487680" y="18287"/>
                </a:lnTo>
                <a:lnTo>
                  <a:pt x="490728" y="26669"/>
                </a:lnTo>
                <a:lnTo>
                  <a:pt x="490728" y="28922"/>
                </a:lnTo>
                <a:lnTo>
                  <a:pt x="496062" y="23621"/>
                </a:lnTo>
                <a:close/>
              </a:path>
              <a:path w="836929" h="840104">
                <a:moveTo>
                  <a:pt x="9277" y="10068"/>
                </a:moveTo>
                <a:lnTo>
                  <a:pt x="9144" y="5333"/>
                </a:lnTo>
                <a:lnTo>
                  <a:pt x="4572" y="9905"/>
                </a:lnTo>
                <a:lnTo>
                  <a:pt x="9277" y="10068"/>
                </a:lnTo>
                <a:close/>
              </a:path>
              <a:path w="836929" h="840104">
                <a:moveTo>
                  <a:pt x="22549" y="480474"/>
                </a:moveTo>
                <a:lnTo>
                  <a:pt x="9277" y="10068"/>
                </a:lnTo>
                <a:lnTo>
                  <a:pt x="4572" y="9905"/>
                </a:lnTo>
                <a:lnTo>
                  <a:pt x="4572" y="167385"/>
                </a:lnTo>
                <a:lnTo>
                  <a:pt x="13716" y="491489"/>
                </a:lnTo>
                <a:lnTo>
                  <a:pt x="13716" y="493775"/>
                </a:lnTo>
                <a:lnTo>
                  <a:pt x="14478" y="495299"/>
                </a:lnTo>
                <a:lnTo>
                  <a:pt x="14478" y="488441"/>
                </a:lnTo>
                <a:lnTo>
                  <a:pt x="22549" y="480474"/>
                </a:lnTo>
                <a:close/>
              </a:path>
              <a:path w="836929" h="840104">
                <a:moveTo>
                  <a:pt x="22860" y="491489"/>
                </a:moveTo>
                <a:lnTo>
                  <a:pt x="22549" y="480474"/>
                </a:lnTo>
                <a:lnTo>
                  <a:pt x="14478" y="488441"/>
                </a:lnTo>
                <a:lnTo>
                  <a:pt x="22860" y="491489"/>
                </a:lnTo>
                <a:close/>
              </a:path>
              <a:path w="836929" h="840104">
                <a:moveTo>
                  <a:pt x="22860" y="493775"/>
                </a:moveTo>
                <a:lnTo>
                  <a:pt x="22860" y="491489"/>
                </a:lnTo>
                <a:lnTo>
                  <a:pt x="14478" y="488441"/>
                </a:lnTo>
                <a:lnTo>
                  <a:pt x="14478" y="495299"/>
                </a:lnTo>
                <a:lnTo>
                  <a:pt x="16764" y="496061"/>
                </a:lnTo>
                <a:lnTo>
                  <a:pt x="18288" y="496823"/>
                </a:lnTo>
                <a:lnTo>
                  <a:pt x="21336" y="495299"/>
                </a:lnTo>
                <a:lnTo>
                  <a:pt x="22860" y="493775"/>
                </a:lnTo>
                <a:close/>
              </a:path>
              <a:path w="836929" h="840104">
                <a:moveTo>
                  <a:pt x="448110" y="825932"/>
                </a:moveTo>
                <a:lnTo>
                  <a:pt x="415861" y="754765"/>
                </a:lnTo>
                <a:lnTo>
                  <a:pt x="393758" y="711071"/>
                </a:lnTo>
                <a:lnTo>
                  <a:pt x="370290" y="668282"/>
                </a:lnTo>
                <a:lnTo>
                  <a:pt x="345426" y="626423"/>
                </a:lnTo>
                <a:lnTo>
                  <a:pt x="319139" y="585520"/>
                </a:lnTo>
                <a:lnTo>
                  <a:pt x="291400" y="545599"/>
                </a:lnTo>
                <a:lnTo>
                  <a:pt x="262181" y="506684"/>
                </a:lnTo>
                <a:lnTo>
                  <a:pt x="231452" y="468803"/>
                </a:lnTo>
                <a:lnTo>
                  <a:pt x="199186" y="431979"/>
                </a:lnTo>
                <a:lnTo>
                  <a:pt x="165354" y="396239"/>
                </a:lnTo>
                <a:lnTo>
                  <a:pt x="139446" y="371093"/>
                </a:lnTo>
                <a:lnTo>
                  <a:pt x="137922" y="368807"/>
                </a:lnTo>
                <a:lnTo>
                  <a:pt x="134874" y="368807"/>
                </a:lnTo>
                <a:lnTo>
                  <a:pt x="133350" y="371093"/>
                </a:lnTo>
                <a:lnTo>
                  <a:pt x="22549" y="480474"/>
                </a:lnTo>
                <a:lnTo>
                  <a:pt x="22860" y="491489"/>
                </a:lnTo>
                <a:lnTo>
                  <a:pt x="22860" y="493775"/>
                </a:lnTo>
                <a:lnTo>
                  <a:pt x="133350" y="383285"/>
                </a:lnTo>
                <a:lnTo>
                  <a:pt x="133350" y="377189"/>
                </a:lnTo>
                <a:lnTo>
                  <a:pt x="139446" y="377189"/>
                </a:lnTo>
                <a:lnTo>
                  <a:pt x="139446" y="383470"/>
                </a:lnTo>
                <a:lnTo>
                  <a:pt x="158496" y="403097"/>
                </a:lnTo>
                <a:lnTo>
                  <a:pt x="192426" y="438854"/>
                </a:lnTo>
                <a:lnTo>
                  <a:pt x="224603" y="475464"/>
                </a:lnTo>
                <a:lnTo>
                  <a:pt x="255098" y="512962"/>
                </a:lnTo>
                <a:lnTo>
                  <a:pt x="283983" y="551380"/>
                </a:lnTo>
                <a:lnTo>
                  <a:pt x="311329" y="590754"/>
                </a:lnTo>
                <a:lnTo>
                  <a:pt x="337208" y="631118"/>
                </a:lnTo>
                <a:lnTo>
                  <a:pt x="361691" y="672505"/>
                </a:lnTo>
                <a:lnTo>
                  <a:pt x="384850" y="714949"/>
                </a:lnTo>
                <a:lnTo>
                  <a:pt x="406756" y="758486"/>
                </a:lnTo>
                <a:lnTo>
                  <a:pt x="427482" y="803147"/>
                </a:lnTo>
                <a:lnTo>
                  <a:pt x="441960" y="836675"/>
                </a:lnTo>
                <a:lnTo>
                  <a:pt x="442722" y="838199"/>
                </a:lnTo>
                <a:lnTo>
                  <a:pt x="442722" y="831341"/>
                </a:lnTo>
                <a:lnTo>
                  <a:pt x="448110" y="825932"/>
                </a:lnTo>
                <a:close/>
              </a:path>
              <a:path w="836929" h="840104">
                <a:moveTo>
                  <a:pt x="139446" y="377189"/>
                </a:moveTo>
                <a:lnTo>
                  <a:pt x="133350" y="377189"/>
                </a:lnTo>
                <a:lnTo>
                  <a:pt x="136352" y="380283"/>
                </a:lnTo>
                <a:lnTo>
                  <a:pt x="139446" y="377189"/>
                </a:lnTo>
                <a:close/>
              </a:path>
              <a:path w="836929" h="840104">
                <a:moveTo>
                  <a:pt x="136352" y="380283"/>
                </a:moveTo>
                <a:lnTo>
                  <a:pt x="133350" y="377189"/>
                </a:lnTo>
                <a:lnTo>
                  <a:pt x="133350" y="383285"/>
                </a:lnTo>
                <a:lnTo>
                  <a:pt x="136352" y="380283"/>
                </a:lnTo>
                <a:close/>
              </a:path>
              <a:path w="836929" h="840104">
                <a:moveTo>
                  <a:pt x="139446" y="383470"/>
                </a:moveTo>
                <a:lnTo>
                  <a:pt x="139446" y="377189"/>
                </a:lnTo>
                <a:lnTo>
                  <a:pt x="136352" y="380283"/>
                </a:lnTo>
                <a:lnTo>
                  <a:pt x="139446" y="383470"/>
                </a:lnTo>
                <a:close/>
              </a:path>
              <a:path w="836929" h="840104">
                <a:moveTo>
                  <a:pt x="490728" y="28922"/>
                </a:moveTo>
                <a:lnTo>
                  <a:pt x="490728" y="26669"/>
                </a:lnTo>
                <a:lnTo>
                  <a:pt x="479629" y="26287"/>
                </a:lnTo>
                <a:lnTo>
                  <a:pt x="368808" y="136397"/>
                </a:lnTo>
                <a:lnTo>
                  <a:pt x="368046" y="137921"/>
                </a:lnTo>
                <a:lnTo>
                  <a:pt x="368046" y="140207"/>
                </a:lnTo>
                <a:lnTo>
                  <a:pt x="368808" y="141731"/>
                </a:lnTo>
                <a:lnTo>
                  <a:pt x="376428" y="149351"/>
                </a:lnTo>
                <a:lnTo>
                  <a:pt x="376428" y="135635"/>
                </a:lnTo>
                <a:lnTo>
                  <a:pt x="379867" y="139075"/>
                </a:lnTo>
                <a:lnTo>
                  <a:pt x="490728" y="28922"/>
                </a:lnTo>
                <a:close/>
              </a:path>
              <a:path w="836929" h="840104">
                <a:moveTo>
                  <a:pt x="379867" y="139075"/>
                </a:moveTo>
                <a:lnTo>
                  <a:pt x="376428" y="135635"/>
                </a:lnTo>
                <a:lnTo>
                  <a:pt x="376428" y="142493"/>
                </a:lnTo>
                <a:lnTo>
                  <a:pt x="379867" y="139075"/>
                </a:lnTo>
                <a:close/>
              </a:path>
              <a:path w="836929" h="840104">
                <a:moveTo>
                  <a:pt x="836676" y="448055"/>
                </a:moveTo>
                <a:lnTo>
                  <a:pt x="835914" y="446531"/>
                </a:lnTo>
                <a:lnTo>
                  <a:pt x="835914" y="445007"/>
                </a:lnTo>
                <a:lnTo>
                  <a:pt x="834390" y="443483"/>
                </a:lnTo>
                <a:lnTo>
                  <a:pt x="833628" y="443483"/>
                </a:lnTo>
                <a:lnTo>
                  <a:pt x="814578" y="435101"/>
                </a:lnTo>
                <a:lnTo>
                  <a:pt x="765695" y="412985"/>
                </a:lnTo>
                <a:lnTo>
                  <a:pt x="718940" y="389840"/>
                </a:lnTo>
                <a:lnTo>
                  <a:pt x="674050" y="365513"/>
                </a:lnTo>
                <a:lnTo>
                  <a:pt x="630766" y="339852"/>
                </a:lnTo>
                <a:lnTo>
                  <a:pt x="588825" y="312705"/>
                </a:lnTo>
                <a:lnTo>
                  <a:pt x="547968" y="283920"/>
                </a:lnTo>
                <a:lnTo>
                  <a:pt x="507932" y="253344"/>
                </a:lnTo>
                <a:lnTo>
                  <a:pt x="468456" y="220826"/>
                </a:lnTo>
                <a:lnTo>
                  <a:pt x="429281" y="186212"/>
                </a:lnTo>
                <a:lnTo>
                  <a:pt x="390144" y="149351"/>
                </a:lnTo>
                <a:lnTo>
                  <a:pt x="379867" y="139075"/>
                </a:lnTo>
                <a:lnTo>
                  <a:pt x="376428" y="142493"/>
                </a:lnTo>
                <a:lnTo>
                  <a:pt x="376428" y="149351"/>
                </a:lnTo>
                <a:lnTo>
                  <a:pt x="383286" y="156209"/>
                </a:lnTo>
                <a:lnTo>
                  <a:pt x="423810" y="194193"/>
                </a:lnTo>
                <a:lnTo>
                  <a:pt x="463675" y="229332"/>
                </a:lnTo>
                <a:lnTo>
                  <a:pt x="503311" y="261929"/>
                </a:lnTo>
                <a:lnTo>
                  <a:pt x="543154" y="292285"/>
                </a:lnTo>
                <a:lnTo>
                  <a:pt x="583634" y="320701"/>
                </a:lnTo>
                <a:lnTo>
                  <a:pt x="625186" y="347480"/>
                </a:lnTo>
                <a:lnTo>
                  <a:pt x="668243" y="372922"/>
                </a:lnTo>
                <a:lnTo>
                  <a:pt x="713236" y="397329"/>
                </a:lnTo>
                <a:lnTo>
                  <a:pt x="760600" y="421003"/>
                </a:lnTo>
                <a:lnTo>
                  <a:pt x="810768" y="444245"/>
                </a:lnTo>
                <a:lnTo>
                  <a:pt x="823300" y="449259"/>
                </a:lnTo>
                <a:lnTo>
                  <a:pt x="828294" y="444245"/>
                </a:lnTo>
                <a:lnTo>
                  <a:pt x="829818" y="451865"/>
                </a:lnTo>
                <a:lnTo>
                  <a:pt x="829818" y="455711"/>
                </a:lnTo>
                <a:lnTo>
                  <a:pt x="835914" y="449579"/>
                </a:lnTo>
                <a:lnTo>
                  <a:pt x="836676" y="448055"/>
                </a:lnTo>
                <a:close/>
              </a:path>
              <a:path w="836929" h="840104">
                <a:moveTo>
                  <a:pt x="451104" y="832865"/>
                </a:moveTo>
                <a:lnTo>
                  <a:pt x="448110" y="825932"/>
                </a:lnTo>
                <a:lnTo>
                  <a:pt x="442722" y="831341"/>
                </a:lnTo>
                <a:lnTo>
                  <a:pt x="451104" y="832865"/>
                </a:lnTo>
                <a:close/>
              </a:path>
              <a:path w="836929" h="840104">
                <a:moveTo>
                  <a:pt x="451104" y="836662"/>
                </a:moveTo>
                <a:lnTo>
                  <a:pt x="451104" y="832865"/>
                </a:lnTo>
                <a:lnTo>
                  <a:pt x="442722" y="831341"/>
                </a:lnTo>
                <a:lnTo>
                  <a:pt x="442722" y="838199"/>
                </a:lnTo>
                <a:lnTo>
                  <a:pt x="445770" y="839723"/>
                </a:lnTo>
                <a:lnTo>
                  <a:pt x="447294" y="839723"/>
                </a:lnTo>
                <a:lnTo>
                  <a:pt x="448818" y="838961"/>
                </a:lnTo>
                <a:lnTo>
                  <a:pt x="451104" y="836662"/>
                </a:lnTo>
                <a:close/>
              </a:path>
              <a:path w="836929" h="840104">
                <a:moveTo>
                  <a:pt x="829818" y="455711"/>
                </a:moveTo>
                <a:lnTo>
                  <a:pt x="829818" y="451865"/>
                </a:lnTo>
                <a:lnTo>
                  <a:pt x="823300" y="449259"/>
                </a:lnTo>
                <a:lnTo>
                  <a:pt x="448110" y="825932"/>
                </a:lnTo>
                <a:lnTo>
                  <a:pt x="451104" y="832865"/>
                </a:lnTo>
                <a:lnTo>
                  <a:pt x="451104" y="836662"/>
                </a:lnTo>
                <a:lnTo>
                  <a:pt x="829818" y="455711"/>
                </a:lnTo>
                <a:close/>
              </a:path>
              <a:path w="836929" h="840104">
                <a:moveTo>
                  <a:pt x="490728" y="26669"/>
                </a:moveTo>
                <a:lnTo>
                  <a:pt x="487680" y="18287"/>
                </a:lnTo>
                <a:lnTo>
                  <a:pt x="479629" y="26287"/>
                </a:lnTo>
                <a:lnTo>
                  <a:pt x="490728" y="26669"/>
                </a:lnTo>
                <a:close/>
              </a:path>
              <a:path w="836929" h="840104">
                <a:moveTo>
                  <a:pt x="829818" y="451865"/>
                </a:moveTo>
                <a:lnTo>
                  <a:pt x="828294" y="444245"/>
                </a:lnTo>
                <a:lnTo>
                  <a:pt x="823300" y="449259"/>
                </a:lnTo>
                <a:lnTo>
                  <a:pt x="829818" y="451865"/>
                </a:lnTo>
                <a:close/>
              </a:path>
            </a:pathLst>
          </a:custGeom>
          <a:solidFill>
            <a:srgbClr val="1ABF7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911572" y="2415158"/>
            <a:ext cx="104802" cy="108585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721437" y="2777490"/>
            <a:ext cx="377405" cy="104584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058753" y="2556891"/>
            <a:ext cx="345334" cy="444627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721437" y="2414778"/>
            <a:ext cx="686659" cy="590741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718002" y="2410587"/>
            <a:ext cx="690095" cy="595313"/>
          </a:xfrm>
          <a:custGeom>
            <a:avLst/>
            <a:gdLst/>
            <a:ahLst/>
            <a:cxnLst/>
            <a:rect l="l" t="t" r="r" b="b"/>
            <a:pathLst>
              <a:path w="918210" h="793750">
                <a:moveTo>
                  <a:pt x="678124" y="336219"/>
                </a:moveTo>
                <a:lnTo>
                  <a:pt x="618800" y="303667"/>
                </a:lnTo>
                <a:lnTo>
                  <a:pt x="574679" y="277399"/>
                </a:lnTo>
                <a:lnTo>
                  <a:pt x="532598" y="250186"/>
                </a:lnTo>
                <a:lnTo>
                  <a:pt x="492290" y="221831"/>
                </a:lnTo>
                <a:lnTo>
                  <a:pt x="453389" y="192055"/>
                </a:lnTo>
                <a:lnTo>
                  <a:pt x="415931" y="160912"/>
                </a:lnTo>
                <a:lnTo>
                  <a:pt x="379348" y="127957"/>
                </a:lnTo>
                <a:lnTo>
                  <a:pt x="343475" y="93078"/>
                </a:lnTo>
                <a:lnTo>
                  <a:pt x="308046" y="56079"/>
                </a:lnTo>
                <a:lnTo>
                  <a:pt x="272795" y="16763"/>
                </a:lnTo>
                <a:lnTo>
                  <a:pt x="259841" y="1523"/>
                </a:lnTo>
                <a:lnTo>
                  <a:pt x="259079" y="761"/>
                </a:lnTo>
                <a:lnTo>
                  <a:pt x="257555" y="0"/>
                </a:lnTo>
                <a:lnTo>
                  <a:pt x="254507" y="0"/>
                </a:lnTo>
                <a:lnTo>
                  <a:pt x="252983" y="1523"/>
                </a:lnTo>
                <a:lnTo>
                  <a:pt x="252221" y="3047"/>
                </a:lnTo>
                <a:lnTo>
                  <a:pt x="761" y="486917"/>
                </a:lnTo>
                <a:lnTo>
                  <a:pt x="0" y="488441"/>
                </a:lnTo>
                <a:lnTo>
                  <a:pt x="0" y="489965"/>
                </a:lnTo>
                <a:lnTo>
                  <a:pt x="1523" y="493013"/>
                </a:lnTo>
                <a:lnTo>
                  <a:pt x="4571" y="494537"/>
                </a:lnTo>
                <a:lnTo>
                  <a:pt x="5333" y="494604"/>
                </a:lnTo>
                <a:lnTo>
                  <a:pt x="5333" y="484631"/>
                </a:lnTo>
                <a:lnTo>
                  <a:pt x="12390" y="485232"/>
                </a:lnTo>
                <a:lnTo>
                  <a:pt x="252983" y="21543"/>
                </a:lnTo>
                <a:lnTo>
                  <a:pt x="252983" y="7619"/>
                </a:lnTo>
                <a:lnTo>
                  <a:pt x="260603" y="6857"/>
                </a:lnTo>
                <a:lnTo>
                  <a:pt x="260603" y="16584"/>
                </a:lnTo>
                <a:lnTo>
                  <a:pt x="265937" y="22859"/>
                </a:lnTo>
                <a:lnTo>
                  <a:pt x="301520" y="62795"/>
                </a:lnTo>
                <a:lnTo>
                  <a:pt x="337161" y="100201"/>
                </a:lnTo>
                <a:lnTo>
                  <a:pt x="373162" y="135320"/>
                </a:lnTo>
                <a:lnTo>
                  <a:pt x="409826" y="168396"/>
                </a:lnTo>
                <a:lnTo>
                  <a:pt x="447455" y="199672"/>
                </a:lnTo>
                <a:lnTo>
                  <a:pt x="486352" y="229391"/>
                </a:lnTo>
                <a:lnTo>
                  <a:pt x="526818" y="257797"/>
                </a:lnTo>
                <a:lnTo>
                  <a:pt x="569155" y="285133"/>
                </a:lnTo>
                <a:lnTo>
                  <a:pt x="613666" y="311641"/>
                </a:lnTo>
                <a:lnTo>
                  <a:pt x="660653" y="337565"/>
                </a:lnTo>
                <a:lnTo>
                  <a:pt x="675893" y="345878"/>
                </a:lnTo>
                <a:lnTo>
                  <a:pt x="675893" y="340613"/>
                </a:lnTo>
                <a:lnTo>
                  <a:pt x="678124" y="336219"/>
                </a:lnTo>
                <a:close/>
              </a:path>
              <a:path w="918210" h="793750">
                <a:moveTo>
                  <a:pt x="12390" y="485232"/>
                </a:moveTo>
                <a:lnTo>
                  <a:pt x="5333" y="484631"/>
                </a:lnTo>
                <a:lnTo>
                  <a:pt x="9143" y="491489"/>
                </a:lnTo>
                <a:lnTo>
                  <a:pt x="12390" y="485232"/>
                </a:lnTo>
                <a:close/>
              </a:path>
              <a:path w="918210" h="793750">
                <a:moveTo>
                  <a:pt x="533399" y="639317"/>
                </a:moveTo>
                <a:lnTo>
                  <a:pt x="532637" y="636269"/>
                </a:lnTo>
                <a:lnTo>
                  <a:pt x="530351" y="635507"/>
                </a:lnTo>
                <a:lnTo>
                  <a:pt x="498347" y="618743"/>
                </a:lnTo>
                <a:lnTo>
                  <a:pt x="449389" y="595433"/>
                </a:lnTo>
                <a:lnTo>
                  <a:pt x="400249" y="574516"/>
                </a:lnTo>
                <a:lnTo>
                  <a:pt x="350807" y="555904"/>
                </a:lnTo>
                <a:lnTo>
                  <a:pt x="300946" y="539508"/>
                </a:lnTo>
                <a:lnTo>
                  <a:pt x="250544" y="525240"/>
                </a:lnTo>
                <a:lnTo>
                  <a:pt x="199483" y="513012"/>
                </a:lnTo>
                <a:lnTo>
                  <a:pt x="147642" y="502734"/>
                </a:lnTo>
                <a:lnTo>
                  <a:pt x="94904" y="494320"/>
                </a:lnTo>
                <a:lnTo>
                  <a:pt x="41147" y="487679"/>
                </a:lnTo>
                <a:lnTo>
                  <a:pt x="12390" y="485232"/>
                </a:lnTo>
                <a:lnTo>
                  <a:pt x="9143" y="491489"/>
                </a:lnTo>
                <a:lnTo>
                  <a:pt x="5333" y="484631"/>
                </a:lnTo>
                <a:lnTo>
                  <a:pt x="5333" y="494604"/>
                </a:lnTo>
                <a:lnTo>
                  <a:pt x="39623" y="497585"/>
                </a:lnTo>
                <a:lnTo>
                  <a:pt x="92850" y="503816"/>
                </a:lnTo>
                <a:lnTo>
                  <a:pt x="145262" y="511979"/>
                </a:lnTo>
                <a:lnTo>
                  <a:pt x="196923" y="522122"/>
                </a:lnTo>
                <a:lnTo>
                  <a:pt x="247893" y="534290"/>
                </a:lnTo>
                <a:lnTo>
                  <a:pt x="298234" y="548530"/>
                </a:lnTo>
                <a:lnTo>
                  <a:pt x="348008" y="564887"/>
                </a:lnTo>
                <a:lnTo>
                  <a:pt x="397275" y="583408"/>
                </a:lnTo>
                <a:lnTo>
                  <a:pt x="446098" y="604139"/>
                </a:lnTo>
                <a:lnTo>
                  <a:pt x="494537" y="627125"/>
                </a:lnTo>
                <a:lnTo>
                  <a:pt x="521247" y="641457"/>
                </a:lnTo>
                <a:lnTo>
                  <a:pt x="523493" y="637031"/>
                </a:lnTo>
                <a:lnTo>
                  <a:pt x="525779" y="643889"/>
                </a:lnTo>
                <a:lnTo>
                  <a:pt x="525779" y="653611"/>
                </a:lnTo>
                <a:lnTo>
                  <a:pt x="531875" y="641603"/>
                </a:lnTo>
                <a:lnTo>
                  <a:pt x="533399" y="639317"/>
                </a:lnTo>
                <a:close/>
              </a:path>
              <a:path w="918210" h="793750">
                <a:moveTo>
                  <a:pt x="260603" y="6857"/>
                </a:moveTo>
                <a:lnTo>
                  <a:pt x="252983" y="7619"/>
                </a:lnTo>
                <a:lnTo>
                  <a:pt x="257470" y="12897"/>
                </a:lnTo>
                <a:lnTo>
                  <a:pt x="260603" y="6857"/>
                </a:lnTo>
                <a:close/>
              </a:path>
              <a:path w="918210" h="793750">
                <a:moveTo>
                  <a:pt x="257470" y="12897"/>
                </a:moveTo>
                <a:lnTo>
                  <a:pt x="252983" y="7619"/>
                </a:lnTo>
                <a:lnTo>
                  <a:pt x="252983" y="21543"/>
                </a:lnTo>
                <a:lnTo>
                  <a:pt x="257470" y="12897"/>
                </a:lnTo>
                <a:close/>
              </a:path>
              <a:path w="918210" h="793750">
                <a:moveTo>
                  <a:pt x="260603" y="16584"/>
                </a:moveTo>
                <a:lnTo>
                  <a:pt x="260603" y="6857"/>
                </a:lnTo>
                <a:lnTo>
                  <a:pt x="257470" y="12897"/>
                </a:lnTo>
                <a:lnTo>
                  <a:pt x="260603" y="16584"/>
                </a:lnTo>
                <a:close/>
              </a:path>
              <a:path w="918210" h="793750">
                <a:moveTo>
                  <a:pt x="525779" y="653611"/>
                </a:moveTo>
                <a:lnTo>
                  <a:pt x="525779" y="643889"/>
                </a:lnTo>
                <a:lnTo>
                  <a:pt x="521247" y="641457"/>
                </a:lnTo>
                <a:lnTo>
                  <a:pt x="447293" y="787145"/>
                </a:lnTo>
                <a:lnTo>
                  <a:pt x="447293" y="789431"/>
                </a:lnTo>
                <a:lnTo>
                  <a:pt x="448055" y="790955"/>
                </a:lnTo>
                <a:lnTo>
                  <a:pt x="449579" y="792479"/>
                </a:lnTo>
                <a:lnTo>
                  <a:pt x="450341" y="792733"/>
                </a:lnTo>
                <a:lnTo>
                  <a:pt x="450341" y="783335"/>
                </a:lnTo>
                <a:lnTo>
                  <a:pt x="461646" y="779935"/>
                </a:lnTo>
                <a:lnTo>
                  <a:pt x="525779" y="653611"/>
                </a:lnTo>
                <a:close/>
              </a:path>
              <a:path w="918210" h="793750">
                <a:moveTo>
                  <a:pt x="461646" y="779935"/>
                </a:moveTo>
                <a:lnTo>
                  <a:pt x="450341" y="783335"/>
                </a:lnTo>
                <a:lnTo>
                  <a:pt x="456437" y="790193"/>
                </a:lnTo>
                <a:lnTo>
                  <a:pt x="461646" y="779935"/>
                </a:lnTo>
                <a:close/>
              </a:path>
              <a:path w="918210" h="793750">
                <a:moveTo>
                  <a:pt x="911351" y="654712"/>
                </a:moveTo>
                <a:lnTo>
                  <a:pt x="911351" y="644651"/>
                </a:lnTo>
                <a:lnTo>
                  <a:pt x="908303" y="650747"/>
                </a:lnTo>
                <a:lnTo>
                  <a:pt x="906684" y="646055"/>
                </a:lnTo>
                <a:lnTo>
                  <a:pt x="461646" y="779935"/>
                </a:lnTo>
                <a:lnTo>
                  <a:pt x="456437" y="790193"/>
                </a:lnTo>
                <a:lnTo>
                  <a:pt x="450341" y="783335"/>
                </a:lnTo>
                <a:lnTo>
                  <a:pt x="450341" y="792733"/>
                </a:lnTo>
                <a:lnTo>
                  <a:pt x="451865" y="793241"/>
                </a:lnTo>
                <a:lnTo>
                  <a:pt x="453389" y="792479"/>
                </a:lnTo>
                <a:lnTo>
                  <a:pt x="911351" y="654712"/>
                </a:lnTo>
                <a:close/>
              </a:path>
              <a:path w="918210" h="793750">
                <a:moveTo>
                  <a:pt x="525779" y="643889"/>
                </a:moveTo>
                <a:lnTo>
                  <a:pt x="523493" y="637031"/>
                </a:lnTo>
                <a:lnTo>
                  <a:pt x="521247" y="641457"/>
                </a:lnTo>
                <a:lnTo>
                  <a:pt x="525779" y="643889"/>
                </a:lnTo>
                <a:close/>
              </a:path>
              <a:path w="918210" h="793750">
                <a:moveTo>
                  <a:pt x="681989" y="338327"/>
                </a:moveTo>
                <a:lnTo>
                  <a:pt x="678124" y="336219"/>
                </a:lnTo>
                <a:lnTo>
                  <a:pt x="675893" y="340613"/>
                </a:lnTo>
                <a:lnTo>
                  <a:pt x="681989" y="338327"/>
                </a:lnTo>
                <a:close/>
              </a:path>
              <a:path w="918210" h="793750">
                <a:moveTo>
                  <a:pt x="681989" y="347090"/>
                </a:moveTo>
                <a:lnTo>
                  <a:pt x="681989" y="338327"/>
                </a:lnTo>
                <a:lnTo>
                  <a:pt x="675893" y="340613"/>
                </a:lnTo>
                <a:lnTo>
                  <a:pt x="675893" y="345878"/>
                </a:lnTo>
                <a:lnTo>
                  <a:pt x="677417" y="346709"/>
                </a:lnTo>
                <a:lnTo>
                  <a:pt x="678941" y="347471"/>
                </a:lnTo>
                <a:lnTo>
                  <a:pt x="681227" y="347471"/>
                </a:lnTo>
                <a:lnTo>
                  <a:pt x="681989" y="347090"/>
                </a:lnTo>
                <a:close/>
              </a:path>
              <a:path w="918210" h="793750">
                <a:moveTo>
                  <a:pt x="918209" y="649985"/>
                </a:moveTo>
                <a:lnTo>
                  <a:pt x="918209" y="649223"/>
                </a:lnTo>
                <a:lnTo>
                  <a:pt x="917447" y="647699"/>
                </a:lnTo>
                <a:lnTo>
                  <a:pt x="760475" y="192785"/>
                </a:lnTo>
                <a:lnTo>
                  <a:pt x="759713" y="191261"/>
                </a:lnTo>
                <a:lnTo>
                  <a:pt x="758189" y="189737"/>
                </a:lnTo>
                <a:lnTo>
                  <a:pt x="754379" y="189737"/>
                </a:lnTo>
                <a:lnTo>
                  <a:pt x="752093" y="190499"/>
                </a:lnTo>
                <a:lnTo>
                  <a:pt x="678124" y="336219"/>
                </a:lnTo>
                <a:lnTo>
                  <a:pt x="681989" y="338327"/>
                </a:lnTo>
                <a:lnTo>
                  <a:pt x="681989" y="347090"/>
                </a:lnTo>
                <a:lnTo>
                  <a:pt x="682751" y="346709"/>
                </a:lnTo>
                <a:lnTo>
                  <a:pt x="684275" y="345185"/>
                </a:lnTo>
                <a:lnTo>
                  <a:pt x="751331" y="213105"/>
                </a:lnTo>
                <a:lnTo>
                  <a:pt x="751331" y="195833"/>
                </a:lnTo>
                <a:lnTo>
                  <a:pt x="759713" y="196595"/>
                </a:lnTo>
                <a:lnTo>
                  <a:pt x="759713" y="220125"/>
                </a:lnTo>
                <a:lnTo>
                  <a:pt x="906684" y="646055"/>
                </a:lnTo>
                <a:lnTo>
                  <a:pt x="911351" y="644651"/>
                </a:lnTo>
                <a:lnTo>
                  <a:pt x="911351" y="654712"/>
                </a:lnTo>
                <a:lnTo>
                  <a:pt x="914399" y="653795"/>
                </a:lnTo>
                <a:lnTo>
                  <a:pt x="915923" y="653033"/>
                </a:lnTo>
                <a:lnTo>
                  <a:pt x="917447" y="651509"/>
                </a:lnTo>
                <a:lnTo>
                  <a:pt x="918209" y="649985"/>
                </a:lnTo>
                <a:close/>
              </a:path>
              <a:path w="918210" h="793750">
                <a:moveTo>
                  <a:pt x="759713" y="196595"/>
                </a:moveTo>
                <a:lnTo>
                  <a:pt x="751331" y="195833"/>
                </a:lnTo>
                <a:lnTo>
                  <a:pt x="754880" y="206117"/>
                </a:lnTo>
                <a:lnTo>
                  <a:pt x="759713" y="196595"/>
                </a:lnTo>
                <a:close/>
              </a:path>
              <a:path w="918210" h="793750">
                <a:moveTo>
                  <a:pt x="754880" y="206117"/>
                </a:moveTo>
                <a:lnTo>
                  <a:pt x="751331" y="195833"/>
                </a:lnTo>
                <a:lnTo>
                  <a:pt x="751331" y="213105"/>
                </a:lnTo>
                <a:lnTo>
                  <a:pt x="754880" y="206117"/>
                </a:lnTo>
                <a:close/>
              </a:path>
              <a:path w="918210" h="793750">
                <a:moveTo>
                  <a:pt x="759713" y="220125"/>
                </a:moveTo>
                <a:lnTo>
                  <a:pt x="759713" y="196595"/>
                </a:lnTo>
                <a:lnTo>
                  <a:pt x="754880" y="206117"/>
                </a:lnTo>
                <a:lnTo>
                  <a:pt x="759713" y="220125"/>
                </a:lnTo>
                <a:close/>
              </a:path>
              <a:path w="918210" h="793750">
                <a:moveTo>
                  <a:pt x="911351" y="644651"/>
                </a:moveTo>
                <a:lnTo>
                  <a:pt x="906684" y="646055"/>
                </a:lnTo>
                <a:lnTo>
                  <a:pt x="908303" y="650747"/>
                </a:lnTo>
                <a:lnTo>
                  <a:pt x="911351" y="644651"/>
                </a:lnTo>
                <a:close/>
              </a:path>
            </a:pathLst>
          </a:custGeom>
          <a:solidFill>
            <a:srgbClr val="1ABF7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4314670" y="1969388"/>
            <a:ext cx="509123" cy="639890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314670" y="1967104"/>
            <a:ext cx="509220" cy="642461"/>
          </a:xfrm>
          <a:custGeom>
            <a:avLst/>
            <a:gdLst/>
            <a:ahLst/>
            <a:cxnLst/>
            <a:rect l="l" t="t" r="r" b="b"/>
            <a:pathLst>
              <a:path w="677545" h="856614">
                <a:moveTo>
                  <a:pt x="172212" y="512826"/>
                </a:moveTo>
                <a:lnTo>
                  <a:pt x="3810" y="512826"/>
                </a:lnTo>
                <a:lnTo>
                  <a:pt x="1524" y="514350"/>
                </a:lnTo>
                <a:lnTo>
                  <a:pt x="0" y="517398"/>
                </a:lnTo>
                <a:lnTo>
                  <a:pt x="762" y="519684"/>
                </a:lnTo>
                <a:lnTo>
                  <a:pt x="5334" y="524256"/>
                </a:lnTo>
                <a:lnTo>
                  <a:pt x="5334" y="522732"/>
                </a:lnTo>
                <a:lnTo>
                  <a:pt x="9144" y="514350"/>
                </a:lnTo>
                <a:lnTo>
                  <a:pt x="17526" y="522732"/>
                </a:lnTo>
                <a:lnTo>
                  <a:pt x="167640" y="522732"/>
                </a:lnTo>
                <a:lnTo>
                  <a:pt x="167640" y="517398"/>
                </a:lnTo>
                <a:lnTo>
                  <a:pt x="172212" y="512826"/>
                </a:lnTo>
                <a:close/>
              </a:path>
              <a:path w="677545" h="856614">
                <a:moveTo>
                  <a:pt x="17526" y="522732"/>
                </a:moveTo>
                <a:lnTo>
                  <a:pt x="9144" y="514350"/>
                </a:lnTo>
                <a:lnTo>
                  <a:pt x="5334" y="522732"/>
                </a:lnTo>
                <a:lnTo>
                  <a:pt x="17526" y="522732"/>
                </a:lnTo>
                <a:close/>
              </a:path>
              <a:path w="677545" h="856614">
                <a:moveTo>
                  <a:pt x="338712" y="843918"/>
                </a:moveTo>
                <a:lnTo>
                  <a:pt x="17526" y="522732"/>
                </a:lnTo>
                <a:lnTo>
                  <a:pt x="5334" y="522732"/>
                </a:lnTo>
                <a:lnTo>
                  <a:pt x="5334" y="524256"/>
                </a:lnTo>
                <a:lnTo>
                  <a:pt x="335280" y="854202"/>
                </a:lnTo>
                <a:lnTo>
                  <a:pt x="335280" y="847344"/>
                </a:lnTo>
                <a:lnTo>
                  <a:pt x="338712" y="843918"/>
                </a:lnTo>
                <a:close/>
              </a:path>
              <a:path w="677545" h="856614">
                <a:moveTo>
                  <a:pt x="618744" y="8382"/>
                </a:moveTo>
                <a:lnTo>
                  <a:pt x="617220" y="5334"/>
                </a:lnTo>
                <a:lnTo>
                  <a:pt x="616458" y="4572"/>
                </a:lnTo>
                <a:lnTo>
                  <a:pt x="614934" y="3810"/>
                </a:lnTo>
                <a:lnTo>
                  <a:pt x="65532" y="0"/>
                </a:lnTo>
                <a:lnTo>
                  <a:pt x="63246" y="2286"/>
                </a:lnTo>
                <a:lnTo>
                  <a:pt x="62484" y="3810"/>
                </a:lnTo>
                <a:lnTo>
                  <a:pt x="62484" y="5334"/>
                </a:lnTo>
                <a:lnTo>
                  <a:pt x="63246" y="6858"/>
                </a:lnTo>
                <a:lnTo>
                  <a:pt x="67056" y="16270"/>
                </a:lnTo>
                <a:lnTo>
                  <a:pt x="67056" y="9906"/>
                </a:lnTo>
                <a:lnTo>
                  <a:pt x="71628" y="3048"/>
                </a:lnTo>
                <a:lnTo>
                  <a:pt x="74585" y="9948"/>
                </a:lnTo>
                <a:lnTo>
                  <a:pt x="606170" y="12913"/>
                </a:lnTo>
                <a:lnTo>
                  <a:pt x="608838" y="6096"/>
                </a:lnTo>
                <a:lnTo>
                  <a:pt x="613410" y="12954"/>
                </a:lnTo>
                <a:lnTo>
                  <a:pt x="613410" y="20421"/>
                </a:lnTo>
                <a:lnTo>
                  <a:pt x="617982" y="9906"/>
                </a:lnTo>
                <a:lnTo>
                  <a:pt x="618744" y="8382"/>
                </a:lnTo>
                <a:close/>
              </a:path>
              <a:path w="677545" h="856614">
                <a:moveTo>
                  <a:pt x="74585" y="9948"/>
                </a:moveTo>
                <a:lnTo>
                  <a:pt x="71628" y="3048"/>
                </a:lnTo>
                <a:lnTo>
                  <a:pt x="67056" y="9906"/>
                </a:lnTo>
                <a:lnTo>
                  <a:pt x="74585" y="9948"/>
                </a:lnTo>
                <a:close/>
              </a:path>
              <a:path w="677545" h="856614">
                <a:moveTo>
                  <a:pt x="176784" y="520446"/>
                </a:moveTo>
                <a:lnTo>
                  <a:pt x="176784" y="483870"/>
                </a:lnTo>
                <a:lnTo>
                  <a:pt x="175420" y="431424"/>
                </a:lnTo>
                <a:lnTo>
                  <a:pt x="171776" y="380038"/>
                </a:lnTo>
                <a:lnTo>
                  <a:pt x="165887" y="329533"/>
                </a:lnTo>
                <a:lnTo>
                  <a:pt x="157787" y="279733"/>
                </a:lnTo>
                <a:lnTo>
                  <a:pt x="147511" y="230458"/>
                </a:lnTo>
                <a:lnTo>
                  <a:pt x="135094" y="181530"/>
                </a:lnTo>
                <a:lnTo>
                  <a:pt x="120570" y="132772"/>
                </a:lnTo>
                <a:lnTo>
                  <a:pt x="103975" y="84005"/>
                </a:lnTo>
                <a:lnTo>
                  <a:pt x="85344" y="35052"/>
                </a:lnTo>
                <a:lnTo>
                  <a:pt x="67056" y="9906"/>
                </a:lnTo>
                <a:lnTo>
                  <a:pt x="67056" y="16270"/>
                </a:lnTo>
                <a:lnTo>
                  <a:pt x="76200" y="38862"/>
                </a:lnTo>
                <a:lnTo>
                  <a:pt x="94731" y="86631"/>
                </a:lnTo>
                <a:lnTo>
                  <a:pt x="111228" y="134792"/>
                </a:lnTo>
                <a:lnTo>
                  <a:pt x="125665" y="183356"/>
                </a:lnTo>
                <a:lnTo>
                  <a:pt x="138017" y="232335"/>
                </a:lnTo>
                <a:lnTo>
                  <a:pt x="148259" y="281741"/>
                </a:lnTo>
                <a:lnTo>
                  <a:pt x="156368" y="331585"/>
                </a:lnTo>
                <a:lnTo>
                  <a:pt x="162317" y="381880"/>
                </a:lnTo>
                <a:lnTo>
                  <a:pt x="166082" y="432638"/>
                </a:lnTo>
                <a:lnTo>
                  <a:pt x="167640" y="483870"/>
                </a:lnTo>
                <a:lnTo>
                  <a:pt x="167640" y="512826"/>
                </a:lnTo>
                <a:lnTo>
                  <a:pt x="172212" y="512826"/>
                </a:lnTo>
                <a:lnTo>
                  <a:pt x="172212" y="522732"/>
                </a:lnTo>
                <a:lnTo>
                  <a:pt x="174498" y="522732"/>
                </a:lnTo>
                <a:lnTo>
                  <a:pt x="176784" y="520446"/>
                </a:lnTo>
                <a:close/>
              </a:path>
              <a:path w="677545" h="856614">
                <a:moveTo>
                  <a:pt x="172212" y="522732"/>
                </a:moveTo>
                <a:lnTo>
                  <a:pt x="172212" y="512826"/>
                </a:lnTo>
                <a:lnTo>
                  <a:pt x="167640" y="517398"/>
                </a:lnTo>
                <a:lnTo>
                  <a:pt x="167640" y="522732"/>
                </a:lnTo>
                <a:lnTo>
                  <a:pt x="172212" y="522732"/>
                </a:lnTo>
                <a:close/>
              </a:path>
              <a:path w="677545" h="856614">
                <a:moveTo>
                  <a:pt x="342138" y="847344"/>
                </a:moveTo>
                <a:lnTo>
                  <a:pt x="338712" y="843918"/>
                </a:lnTo>
                <a:lnTo>
                  <a:pt x="335280" y="847344"/>
                </a:lnTo>
                <a:lnTo>
                  <a:pt x="342138" y="847344"/>
                </a:lnTo>
                <a:close/>
              </a:path>
              <a:path w="677545" h="856614">
                <a:moveTo>
                  <a:pt x="342138" y="854202"/>
                </a:moveTo>
                <a:lnTo>
                  <a:pt x="342138" y="847344"/>
                </a:lnTo>
                <a:lnTo>
                  <a:pt x="335280" y="847344"/>
                </a:lnTo>
                <a:lnTo>
                  <a:pt x="335280" y="854202"/>
                </a:lnTo>
                <a:lnTo>
                  <a:pt x="337566" y="856488"/>
                </a:lnTo>
                <a:lnTo>
                  <a:pt x="340614" y="856488"/>
                </a:lnTo>
                <a:lnTo>
                  <a:pt x="342138" y="854202"/>
                </a:lnTo>
                <a:close/>
              </a:path>
              <a:path w="677545" h="856614">
                <a:moveTo>
                  <a:pt x="672084" y="525009"/>
                </a:moveTo>
                <a:lnTo>
                  <a:pt x="672084" y="522732"/>
                </a:lnTo>
                <a:lnTo>
                  <a:pt x="660634" y="522732"/>
                </a:lnTo>
                <a:lnTo>
                  <a:pt x="338712" y="843918"/>
                </a:lnTo>
                <a:lnTo>
                  <a:pt x="342138" y="847344"/>
                </a:lnTo>
                <a:lnTo>
                  <a:pt x="342138" y="854202"/>
                </a:lnTo>
                <a:lnTo>
                  <a:pt x="672084" y="525009"/>
                </a:lnTo>
                <a:close/>
              </a:path>
              <a:path w="677545" h="856614">
                <a:moveTo>
                  <a:pt x="613410" y="20421"/>
                </a:moveTo>
                <a:lnTo>
                  <a:pt x="613410" y="12954"/>
                </a:lnTo>
                <a:lnTo>
                  <a:pt x="606170" y="12913"/>
                </a:lnTo>
                <a:lnTo>
                  <a:pt x="601980" y="23622"/>
                </a:lnTo>
                <a:lnTo>
                  <a:pt x="582755" y="70271"/>
                </a:lnTo>
                <a:lnTo>
                  <a:pt x="565713" y="116720"/>
                </a:lnTo>
                <a:lnTo>
                  <a:pt x="550799" y="163124"/>
                </a:lnTo>
                <a:lnTo>
                  <a:pt x="537959" y="209641"/>
                </a:lnTo>
                <a:lnTo>
                  <a:pt x="527137" y="256427"/>
                </a:lnTo>
                <a:lnTo>
                  <a:pt x="518279" y="303638"/>
                </a:lnTo>
                <a:lnTo>
                  <a:pt x="511331" y="351432"/>
                </a:lnTo>
                <a:lnTo>
                  <a:pt x="506237" y="399964"/>
                </a:lnTo>
                <a:lnTo>
                  <a:pt x="502943" y="449392"/>
                </a:lnTo>
                <a:lnTo>
                  <a:pt x="501396" y="499872"/>
                </a:lnTo>
                <a:lnTo>
                  <a:pt x="500634" y="517398"/>
                </a:lnTo>
                <a:lnTo>
                  <a:pt x="500634" y="518922"/>
                </a:lnTo>
                <a:lnTo>
                  <a:pt x="501396" y="520446"/>
                </a:lnTo>
                <a:lnTo>
                  <a:pt x="502943" y="521981"/>
                </a:lnTo>
                <a:lnTo>
                  <a:pt x="504444" y="522732"/>
                </a:lnTo>
                <a:lnTo>
                  <a:pt x="505206" y="522732"/>
                </a:lnTo>
                <a:lnTo>
                  <a:pt x="505206" y="512826"/>
                </a:lnTo>
                <a:lnTo>
                  <a:pt x="510540" y="512826"/>
                </a:lnTo>
                <a:lnTo>
                  <a:pt x="510540" y="499872"/>
                </a:lnTo>
                <a:lnTo>
                  <a:pt x="512559" y="447838"/>
                </a:lnTo>
                <a:lnTo>
                  <a:pt x="516041" y="398137"/>
                </a:lnTo>
                <a:lnTo>
                  <a:pt x="521100" y="350293"/>
                </a:lnTo>
                <a:lnTo>
                  <a:pt x="527853" y="303831"/>
                </a:lnTo>
                <a:lnTo>
                  <a:pt x="536414" y="258275"/>
                </a:lnTo>
                <a:lnTo>
                  <a:pt x="546898" y="213149"/>
                </a:lnTo>
                <a:lnTo>
                  <a:pt x="559419" y="167977"/>
                </a:lnTo>
                <a:lnTo>
                  <a:pt x="574094" y="122284"/>
                </a:lnTo>
                <a:lnTo>
                  <a:pt x="591036" y="75594"/>
                </a:lnTo>
                <a:lnTo>
                  <a:pt x="610362" y="27432"/>
                </a:lnTo>
                <a:lnTo>
                  <a:pt x="613410" y="20421"/>
                </a:lnTo>
                <a:close/>
              </a:path>
              <a:path w="677545" h="856614">
                <a:moveTo>
                  <a:pt x="677418" y="517398"/>
                </a:moveTo>
                <a:lnTo>
                  <a:pt x="675894" y="514350"/>
                </a:lnTo>
                <a:lnTo>
                  <a:pt x="674370" y="512826"/>
                </a:lnTo>
                <a:lnTo>
                  <a:pt x="505206" y="512826"/>
                </a:lnTo>
                <a:lnTo>
                  <a:pt x="510540" y="518160"/>
                </a:lnTo>
                <a:lnTo>
                  <a:pt x="510540" y="522732"/>
                </a:lnTo>
                <a:lnTo>
                  <a:pt x="660634" y="522732"/>
                </a:lnTo>
                <a:lnTo>
                  <a:pt x="669036" y="514350"/>
                </a:lnTo>
                <a:lnTo>
                  <a:pt x="672084" y="522732"/>
                </a:lnTo>
                <a:lnTo>
                  <a:pt x="672084" y="525009"/>
                </a:lnTo>
                <a:lnTo>
                  <a:pt x="675894" y="521208"/>
                </a:lnTo>
                <a:lnTo>
                  <a:pt x="676656" y="519684"/>
                </a:lnTo>
                <a:lnTo>
                  <a:pt x="677418" y="517398"/>
                </a:lnTo>
                <a:close/>
              </a:path>
              <a:path w="677545" h="856614">
                <a:moveTo>
                  <a:pt x="510540" y="522732"/>
                </a:moveTo>
                <a:lnTo>
                  <a:pt x="510540" y="518160"/>
                </a:lnTo>
                <a:lnTo>
                  <a:pt x="505206" y="512826"/>
                </a:lnTo>
                <a:lnTo>
                  <a:pt x="505206" y="522732"/>
                </a:lnTo>
                <a:lnTo>
                  <a:pt x="510540" y="522732"/>
                </a:lnTo>
                <a:close/>
              </a:path>
              <a:path w="677545" h="856614">
                <a:moveTo>
                  <a:pt x="613410" y="12954"/>
                </a:moveTo>
                <a:lnTo>
                  <a:pt x="608838" y="6096"/>
                </a:lnTo>
                <a:lnTo>
                  <a:pt x="606170" y="12913"/>
                </a:lnTo>
                <a:lnTo>
                  <a:pt x="613410" y="12954"/>
                </a:lnTo>
                <a:close/>
              </a:path>
              <a:path w="677545" h="856614">
                <a:moveTo>
                  <a:pt x="672084" y="522732"/>
                </a:moveTo>
                <a:lnTo>
                  <a:pt x="669036" y="514350"/>
                </a:lnTo>
                <a:lnTo>
                  <a:pt x="660634" y="522732"/>
                </a:lnTo>
                <a:lnTo>
                  <a:pt x="672084" y="522732"/>
                </a:lnTo>
                <a:close/>
              </a:path>
            </a:pathLst>
          </a:custGeom>
          <a:solidFill>
            <a:srgbClr val="1ABF7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6247" rIns="0" bIns="0" rtlCol="0">
            <a:spAutoFit/>
          </a:bodyPr>
          <a:lstStyle/>
          <a:p>
            <a:pPr marL="9538"/>
            <a:r>
              <a:rPr sz="2400" spc="-4" dirty="0"/>
              <a:t>Introduction to OIC – Optimized for</a:t>
            </a:r>
            <a:r>
              <a:rPr sz="2400" spc="109" dirty="0"/>
              <a:t> </a:t>
            </a:r>
            <a:r>
              <a:rPr sz="2400" spc="-4" dirty="0"/>
              <a:t>IoT</a:t>
            </a:r>
            <a:endParaRPr sz="2400"/>
          </a:p>
        </p:txBody>
      </p:sp>
      <p:sp>
        <p:nvSpPr>
          <p:cNvPr id="46" name="內容版面配置區 4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2" name="object 32"/>
          <p:cNvSpPr/>
          <p:nvPr/>
        </p:nvSpPr>
        <p:spPr>
          <a:xfrm>
            <a:off x="1265078" y="2051113"/>
            <a:ext cx="1699753" cy="863537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1673027" y="2252092"/>
            <a:ext cx="885288" cy="4633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6287" marR="3815" indent="-57226"/>
            <a:r>
              <a:rPr sz="1500" b="1" spc="-4" dirty="0">
                <a:solidFill>
                  <a:srgbClr val="FFFFFF"/>
                </a:solidFill>
                <a:latin typeface="Century Gothic"/>
                <a:cs typeface="Century Gothic"/>
              </a:rPr>
              <a:t>Common  Platform</a:t>
            </a:r>
            <a:endParaRPr sz="1500">
              <a:latin typeface="Century Gothic"/>
              <a:cs typeface="Century Gothic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2026761" y="3668458"/>
            <a:ext cx="1700325" cy="864108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2307575" y="3755136"/>
            <a:ext cx="1142046" cy="6919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8" marR="3815" indent="-954" algn="ctr"/>
            <a:r>
              <a:rPr sz="1500" b="1" spc="-4" dirty="0">
                <a:solidFill>
                  <a:srgbClr val="FFFFFF"/>
                </a:solidFill>
                <a:latin typeface="Century Gothic"/>
                <a:cs typeface="Century Gothic"/>
              </a:rPr>
              <a:t>CoAP for  Constrained  </a:t>
            </a:r>
            <a:r>
              <a:rPr sz="1500" b="1" spc="-8" dirty="0">
                <a:solidFill>
                  <a:srgbClr val="FFFFFF"/>
                </a:solidFill>
                <a:latin typeface="Century Gothic"/>
                <a:cs typeface="Century Gothic"/>
              </a:rPr>
              <a:t>Devices</a:t>
            </a:r>
            <a:endParaRPr sz="1500">
              <a:latin typeface="Century Gothic"/>
              <a:cs typeface="Century Gothic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5410232" y="3668458"/>
            <a:ext cx="1699753" cy="864108"/>
          </a:xfrm>
          <a:prstGeom prst="rect">
            <a:avLst/>
          </a:prstGeom>
          <a:blipFill>
            <a:blip r:embed="rId2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5697920" y="3869436"/>
            <a:ext cx="1126774" cy="4633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8" marR="3815" indent="120652"/>
            <a:r>
              <a:rPr sz="1500" b="1" spc="-4" dirty="0">
                <a:solidFill>
                  <a:srgbClr val="FFFFFF"/>
                </a:solidFill>
                <a:latin typeface="Century Gothic"/>
                <a:cs typeface="Century Gothic"/>
              </a:rPr>
              <a:t>Full Stack  Interop.</a:t>
            </a:r>
            <a:r>
              <a:rPr sz="1500" b="1" spc="-41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1500" b="1" spc="-4" dirty="0">
                <a:solidFill>
                  <a:srgbClr val="FFFFFF"/>
                </a:solidFill>
                <a:latin typeface="Century Gothic"/>
                <a:cs typeface="Century Gothic"/>
              </a:rPr>
              <a:t>Test</a:t>
            </a:r>
            <a:endParaRPr sz="1500">
              <a:latin typeface="Century Gothic"/>
              <a:cs typeface="Century Gothic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6172485" y="2051113"/>
            <a:ext cx="1702617" cy="863537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6452724" y="2252092"/>
            <a:ext cx="1141568" cy="4633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79309" marR="3815" indent="-170248"/>
            <a:r>
              <a:rPr sz="1500" b="1" spc="-4" dirty="0">
                <a:solidFill>
                  <a:srgbClr val="FFFFFF"/>
                </a:solidFill>
                <a:latin typeface="Century Gothic"/>
                <a:cs typeface="Century Gothic"/>
              </a:rPr>
              <a:t>Certification  Program</a:t>
            </a:r>
            <a:endParaRPr sz="1500">
              <a:latin typeface="Century Gothic"/>
              <a:cs typeface="Century Gothic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3436159" y="2708909"/>
            <a:ext cx="2244956" cy="617220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3412105" y="2660903"/>
            <a:ext cx="2314635" cy="716280"/>
          </a:xfrm>
          <a:custGeom>
            <a:avLst/>
            <a:gdLst/>
            <a:ahLst/>
            <a:cxnLst/>
            <a:rect l="l" t="t" r="r" b="b"/>
            <a:pathLst>
              <a:path w="3079750" h="955039">
                <a:moveTo>
                  <a:pt x="0" y="0"/>
                </a:moveTo>
                <a:lnTo>
                  <a:pt x="0" y="954786"/>
                </a:lnTo>
                <a:lnTo>
                  <a:pt x="3079242" y="954786"/>
                </a:lnTo>
                <a:lnTo>
                  <a:pt x="3079242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3436159" y="2708909"/>
            <a:ext cx="2244956" cy="617220"/>
          </a:xfrm>
          <a:prstGeom prst="rect">
            <a:avLst/>
          </a:prstGeom>
          <a:blipFill>
            <a:blip r:embed="rId3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3716778" y="1162431"/>
            <a:ext cx="1703189" cy="864108"/>
          </a:xfrm>
          <a:prstGeom prst="rect">
            <a:avLst/>
          </a:prstGeom>
          <a:blipFill>
            <a:blip r:embed="rId3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 txBox="1"/>
          <p:nvPr/>
        </p:nvSpPr>
        <p:spPr>
          <a:xfrm>
            <a:off x="3989572" y="1363409"/>
            <a:ext cx="1159704" cy="4633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8" marR="3815" indent="268963"/>
            <a:r>
              <a:rPr sz="1500" b="1" spc="-4" dirty="0">
                <a:solidFill>
                  <a:srgbClr val="FFFFFF"/>
                </a:solidFill>
                <a:latin typeface="Century Gothic"/>
                <a:cs typeface="Century Gothic"/>
              </a:rPr>
              <a:t>RESTful  Architecture</a:t>
            </a:r>
            <a:endParaRPr sz="1500">
              <a:latin typeface="Century Gothic"/>
              <a:cs typeface="Century Gothic"/>
            </a:endParaRPr>
          </a:p>
        </p:txBody>
      </p:sp>
      <p:sp>
        <p:nvSpPr>
          <p:cNvPr id="48" name="投影片編號版面配置區 4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18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1702278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6247" rIns="0" bIns="0" rtlCol="0">
            <a:spAutoFit/>
          </a:bodyPr>
          <a:lstStyle/>
          <a:p>
            <a:pPr marL="9538"/>
            <a:r>
              <a:rPr sz="2400" spc="-4" dirty="0"/>
              <a:t>OIC Key Concepts</a:t>
            </a:r>
            <a:r>
              <a:rPr sz="2400" spc="26" dirty="0"/>
              <a:t> </a:t>
            </a:r>
            <a:r>
              <a:rPr sz="2400" spc="-4" dirty="0"/>
              <a:t>(1/2)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827584" y="987574"/>
            <a:ext cx="7466486" cy="38215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5912" lvl="0" indent="-126375"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lang="en-US" altLang="zh-TW" b="1" spc="-4" dirty="0">
                <a:solidFill>
                  <a:srgbClr val="2A4C56"/>
                </a:solidFill>
                <a:latin typeface="Century Gothic"/>
                <a:cs typeface="Century Gothic"/>
              </a:rPr>
              <a:t>Open-source Implementation – </a:t>
            </a:r>
            <a:r>
              <a:rPr lang="en-US" altLang="zh-TW" b="1" spc="-4" dirty="0" err="1">
                <a:solidFill>
                  <a:srgbClr val="2A4C56"/>
                </a:solidFill>
                <a:latin typeface="Century Gothic"/>
                <a:cs typeface="Century Gothic"/>
              </a:rPr>
              <a:t>Iotivity</a:t>
            </a:r>
            <a:r>
              <a:rPr lang="en-US" altLang="zh-TW" b="1" spc="-4" dirty="0">
                <a:solidFill>
                  <a:srgbClr val="2A4C56"/>
                </a:solidFill>
                <a:latin typeface="Century Gothic"/>
                <a:cs typeface="Century Gothic"/>
              </a:rPr>
              <a:t> project</a:t>
            </a:r>
            <a:br>
              <a:rPr lang="en-US" altLang="zh-TW" b="1" spc="-4" dirty="0">
                <a:solidFill>
                  <a:srgbClr val="2A4C56"/>
                </a:solidFill>
                <a:latin typeface="Century Gothic"/>
                <a:cs typeface="Century Gothic"/>
              </a:rPr>
            </a:br>
            <a:r>
              <a:rPr lang="en-US" altLang="zh-TW" b="1" spc="-4" dirty="0">
                <a:solidFill>
                  <a:srgbClr val="2A4C56"/>
                </a:solidFill>
                <a:latin typeface="Century Gothic"/>
                <a:cs typeface="Century Gothic"/>
              </a:rPr>
              <a:t>(</a:t>
            </a:r>
            <a:r>
              <a:rPr lang="en-US" altLang="zh-TW" dirty="0"/>
              <a:t>https://www.</a:t>
            </a:r>
            <a:r>
              <a:rPr lang="en-US" altLang="zh-TW" b="1" dirty="0"/>
              <a:t>iotivity</a:t>
            </a:r>
            <a:r>
              <a:rPr lang="en-US" altLang="zh-TW" dirty="0"/>
              <a:t>.org/)</a:t>
            </a:r>
            <a:endParaRPr lang="en-US" altLang="zh-TW" b="1" spc="-4" dirty="0">
              <a:solidFill>
                <a:srgbClr val="2A4C56"/>
              </a:solidFill>
              <a:latin typeface="Century Gothic"/>
              <a:cs typeface="Century Gothic"/>
            </a:endParaRPr>
          </a:p>
          <a:p>
            <a:pPr marL="135912" indent="-126375"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b="1" spc="-4" dirty="0" smtClean="0">
                <a:solidFill>
                  <a:srgbClr val="2A4C56"/>
                </a:solidFill>
                <a:latin typeface="Century Gothic"/>
                <a:cs typeface="Century Gothic"/>
              </a:rPr>
              <a:t>Free </a:t>
            </a:r>
            <a:r>
              <a:rPr b="1" dirty="0">
                <a:solidFill>
                  <a:srgbClr val="2A4C56"/>
                </a:solidFill>
                <a:latin typeface="Century Gothic"/>
                <a:cs typeface="Century Gothic"/>
              </a:rPr>
              <a:t>IPR </a:t>
            </a:r>
            <a:r>
              <a:rPr b="1" spc="-4" dirty="0">
                <a:solidFill>
                  <a:srgbClr val="2A4C56"/>
                </a:solidFill>
                <a:latin typeface="Century Gothic"/>
                <a:cs typeface="Century Gothic"/>
              </a:rPr>
              <a:t>License </a:t>
            </a:r>
            <a:r>
              <a:rPr dirty="0">
                <a:solidFill>
                  <a:srgbClr val="2A4C56"/>
                </a:solidFill>
                <a:latin typeface="Century Gothic"/>
                <a:cs typeface="Century Gothic"/>
              </a:rPr>
              <a:t>(Code: Apache </a:t>
            </a:r>
            <a:r>
              <a:rPr spc="-4" dirty="0">
                <a:solidFill>
                  <a:srgbClr val="2A4C56"/>
                </a:solidFill>
                <a:latin typeface="Century Gothic"/>
                <a:cs typeface="Century Gothic"/>
              </a:rPr>
              <a:t>2.0 </a:t>
            </a:r>
            <a:r>
              <a:rPr dirty="0">
                <a:solidFill>
                  <a:srgbClr val="2A4C56"/>
                </a:solidFill>
                <a:latin typeface="Century Gothic"/>
                <a:cs typeface="Century Gothic"/>
              </a:rPr>
              <a:t>&amp; Spec:</a:t>
            </a:r>
            <a:r>
              <a:rPr spc="-56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dirty="0">
                <a:solidFill>
                  <a:srgbClr val="2A4C56"/>
                </a:solidFill>
                <a:latin typeface="Century Gothic"/>
                <a:cs typeface="Century Gothic"/>
              </a:rPr>
              <a:t>RAND-Z)</a:t>
            </a:r>
            <a:endParaRPr dirty="0">
              <a:latin typeface="Century Gothic"/>
              <a:cs typeface="Century Gothic"/>
            </a:endParaRPr>
          </a:p>
          <a:p>
            <a:pPr marL="610413" lvl="1" indent="-257518">
              <a:spcBef>
                <a:spcPts val="363"/>
              </a:spcBef>
              <a:buFont typeface="Wingdings"/>
              <a:buChar char=""/>
              <a:tabLst>
                <a:tab pos="610413" algn="l"/>
              </a:tabLst>
            </a:pP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License covers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both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code, standards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and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related</a:t>
            </a:r>
            <a:r>
              <a:rPr sz="1500" spc="139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IPR</a:t>
            </a:r>
            <a:endParaRPr sz="1500" dirty="0">
              <a:latin typeface="Century Gothic"/>
              <a:cs typeface="Century Gothic"/>
            </a:endParaRPr>
          </a:p>
          <a:p>
            <a:pPr marL="610413" lvl="1" indent="-257518">
              <a:spcBef>
                <a:spcPts val="360"/>
              </a:spcBef>
              <a:buFont typeface="Wingdings"/>
              <a:buChar char=""/>
              <a:tabLst>
                <a:tab pos="610413" algn="l"/>
              </a:tabLst>
            </a:pP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License applies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to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members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and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affiliates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of</a:t>
            </a:r>
            <a:r>
              <a:rPr sz="1500" spc="94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members</a:t>
            </a:r>
            <a:endParaRPr sz="1500" dirty="0">
              <a:latin typeface="Century Gothic"/>
              <a:cs typeface="Century Gothic"/>
            </a:endParaRPr>
          </a:p>
          <a:p>
            <a:pPr marL="135912" indent="-126375">
              <a:spcBef>
                <a:spcPts val="897"/>
              </a:spcBef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b="1" spc="-4" dirty="0">
                <a:solidFill>
                  <a:srgbClr val="2A4C56"/>
                </a:solidFill>
                <a:latin typeface="Century Gothic"/>
                <a:cs typeface="Century Gothic"/>
              </a:rPr>
              <a:t>Dedicated and optimized protocols for IoT </a:t>
            </a:r>
            <a:r>
              <a:rPr dirty="0">
                <a:solidFill>
                  <a:srgbClr val="2A4C56"/>
                </a:solidFill>
                <a:latin typeface="Century Gothic"/>
                <a:cs typeface="Century Gothic"/>
              </a:rPr>
              <a:t>(e.g.</a:t>
            </a:r>
            <a:r>
              <a:rPr spc="101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dirty="0">
                <a:solidFill>
                  <a:srgbClr val="2A4C56"/>
                </a:solidFill>
                <a:latin typeface="Century Gothic"/>
                <a:cs typeface="Century Gothic"/>
              </a:rPr>
              <a:t>CoAP)</a:t>
            </a:r>
            <a:endParaRPr dirty="0">
              <a:latin typeface="Century Gothic"/>
              <a:cs typeface="Century Gothic"/>
            </a:endParaRPr>
          </a:p>
          <a:p>
            <a:pPr marL="610413" lvl="1" indent="-257518">
              <a:spcBef>
                <a:spcPts val="363"/>
              </a:spcBef>
              <a:buFont typeface="Wingdings"/>
              <a:buChar char=""/>
              <a:tabLst>
                <a:tab pos="610413" algn="l"/>
              </a:tabLst>
            </a:pP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Specific considerations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for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constrained</a:t>
            </a:r>
            <a:r>
              <a:rPr sz="1500" spc="113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devices</a:t>
            </a:r>
            <a:endParaRPr sz="1500" dirty="0">
              <a:latin typeface="Century Gothic"/>
              <a:cs typeface="Century Gothic"/>
            </a:endParaRPr>
          </a:p>
          <a:p>
            <a:pPr marL="610413" lvl="1" indent="-257518">
              <a:spcBef>
                <a:spcPts val="360"/>
              </a:spcBef>
              <a:buFont typeface="Wingdings"/>
              <a:buChar char=""/>
              <a:tabLst>
                <a:tab pos="610413" algn="l"/>
              </a:tabLst>
            </a:pP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Fully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compliant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towards RESTful</a:t>
            </a:r>
            <a:r>
              <a:rPr sz="1500" spc="64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architecture</a:t>
            </a:r>
            <a:endParaRPr sz="1500" dirty="0">
              <a:latin typeface="Century Gothic"/>
              <a:cs typeface="Century Gothic"/>
            </a:endParaRPr>
          </a:p>
          <a:p>
            <a:pPr marL="610413" lvl="1" indent="-257518">
              <a:spcBef>
                <a:spcPts val="360"/>
              </a:spcBef>
              <a:buFont typeface="Wingdings"/>
              <a:buChar char=""/>
              <a:tabLst>
                <a:tab pos="610413" algn="l"/>
              </a:tabLst>
            </a:pP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Built-in discovery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and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subscription</a:t>
            </a:r>
            <a:r>
              <a:rPr sz="1500" spc="98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mechanisms</a:t>
            </a:r>
            <a:endParaRPr sz="1500" dirty="0">
              <a:latin typeface="Century Gothic"/>
              <a:cs typeface="Century Gothic"/>
            </a:endParaRPr>
          </a:p>
          <a:p>
            <a:pPr marL="135912" indent="-126375">
              <a:spcBef>
                <a:spcPts val="901"/>
              </a:spcBef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b="1" spc="-4" dirty="0">
                <a:solidFill>
                  <a:srgbClr val="2A4C56"/>
                </a:solidFill>
                <a:latin typeface="Century Gothic"/>
                <a:cs typeface="Century Gothic"/>
              </a:rPr>
              <a:t>Standards and Open Source to allow </a:t>
            </a:r>
            <a:r>
              <a:rPr b="1" dirty="0">
                <a:solidFill>
                  <a:srgbClr val="2A4C56"/>
                </a:solidFill>
                <a:latin typeface="Century Gothic"/>
                <a:cs typeface="Century Gothic"/>
              </a:rPr>
              <a:t>flexibility </a:t>
            </a:r>
            <a:r>
              <a:rPr b="1" spc="-4" dirty="0">
                <a:solidFill>
                  <a:srgbClr val="2A4C56"/>
                </a:solidFill>
                <a:latin typeface="Century Gothic"/>
                <a:cs typeface="Century Gothic"/>
              </a:rPr>
              <a:t>creating</a:t>
            </a:r>
            <a:r>
              <a:rPr b="1" spc="153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b="1" spc="-4" dirty="0">
                <a:solidFill>
                  <a:srgbClr val="2A4C56"/>
                </a:solidFill>
                <a:latin typeface="Century Gothic"/>
                <a:cs typeface="Century Gothic"/>
              </a:rPr>
              <a:t>solutions</a:t>
            </a:r>
            <a:endParaRPr dirty="0">
              <a:latin typeface="Century Gothic"/>
              <a:cs typeface="Century Gothic"/>
            </a:endParaRPr>
          </a:p>
          <a:p>
            <a:pPr marL="610413" marR="3815" lvl="1" indent="-257518">
              <a:spcBef>
                <a:spcPts val="357"/>
              </a:spcBef>
              <a:buFont typeface="Wingdings"/>
              <a:buChar char=""/>
              <a:tabLst>
                <a:tab pos="610413" algn="l"/>
              </a:tabLst>
            </a:pP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Able to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address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all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types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of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devices, form-factors, companies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and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markets 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with the widest possibility of</a:t>
            </a:r>
            <a:r>
              <a:rPr sz="1500" spc="26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options</a:t>
            </a:r>
            <a:endParaRPr sz="1500" dirty="0">
              <a:latin typeface="Century Gothic"/>
              <a:cs typeface="Century Gothic"/>
            </a:endParaRPr>
          </a:p>
          <a:p>
            <a:pPr marL="610413" lvl="1" indent="-257518">
              <a:spcBef>
                <a:spcPts val="360"/>
              </a:spcBef>
              <a:buFont typeface="Wingdings"/>
              <a:buChar char=""/>
              <a:tabLst>
                <a:tab pos="610413" algn="l"/>
              </a:tabLst>
            </a:pP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Open Source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is just one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implementation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to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solve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a</a:t>
            </a:r>
            <a:r>
              <a:rPr sz="1500" spc="120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problem</a:t>
            </a:r>
            <a:endParaRPr sz="1500" dirty="0">
              <a:latin typeface="Century Gothic"/>
              <a:cs typeface="Century Gothic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19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9660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大綱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 smtClean="0">
                <a:solidFill>
                  <a:srgbClr val="FF0000"/>
                </a:solidFill>
              </a:rPr>
              <a:t>前言</a:t>
            </a:r>
            <a:endParaRPr lang="en-US" altLang="zh-TW" b="1" dirty="0" smtClean="0">
              <a:solidFill>
                <a:srgbClr val="FF0000"/>
              </a:solidFill>
            </a:endParaRPr>
          </a:p>
          <a:p>
            <a:r>
              <a:rPr lang="en-US" altLang="zh-TW" b="1" dirty="0" smtClean="0"/>
              <a:t>Service Framework</a:t>
            </a:r>
          </a:p>
          <a:p>
            <a:r>
              <a:rPr lang="en-US" altLang="zh-TW" b="1" dirty="0" smtClean="0"/>
              <a:t>Architectural Framework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9338793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6247" rIns="0" bIns="0" rtlCol="0">
            <a:spAutoFit/>
          </a:bodyPr>
          <a:lstStyle/>
          <a:p>
            <a:pPr marL="9538"/>
            <a:r>
              <a:rPr sz="2400" spc="-4" dirty="0"/>
              <a:t>OIC Key Concepts</a:t>
            </a:r>
            <a:r>
              <a:rPr sz="2400" spc="26" dirty="0"/>
              <a:t> </a:t>
            </a:r>
            <a:r>
              <a:rPr sz="2400" spc="-4" dirty="0"/>
              <a:t>(2/2)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761872" y="1231010"/>
            <a:ext cx="5583758" cy="24724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5912" indent="-126375">
              <a:buClr>
                <a:srgbClr val="50A83E"/>
              </a:buClr>
              <a:buFont typeface="Arial"/>
              <a:buChar char="•"/>
              <a:tabLst>
                <a:tab pos="136389" algn="l"/>
                <a:tab pos="2366303" algn="l"/>
              </a:tabLst>
            </a:pPr>
            <a:r>
              <a:rPr b="1" dirty="0">
                <a:solidFill>
                  <a:srgbClr val="2A4C56"/>
                </a:solidFill>
                <a:latin typeface="Century Gothic"/>
                <a:cs typeface="Century Gothic"/>
              </a:rPr>
              <a:t>Full</a:t>
            </a:r>
            <a:r>
              <a:rPr b="1" spc="26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b="1" spc="-4" dirty="0">
                <a:solidFill>
                  <a:srgbClr val="2A4C56"/>
                </a:solidFill>
                <a:latin typeface="Century Gothic"/>
                <a:cs typeface="Century Gothic"/>
              </a:rPr>
              <a:t>stack</a:t>
            </a:r>
            <a:r>
              <a:rPr b="1" spc="26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b="1" spc="-4" dirty="0">
                <a:solidFill>
                  <a:srgbClr val="2A4C56"/>
                </a:solidFill>
                <a:latin typeface="Century Gothic"/>
                <a:cs typeface="Century Gothic"/>
              </a:rPr>
              <a:t>definition	for </a:t>
            </a:r>
            <a:r>
              <a:rPr b="1" dirty="0">
                <a:solidFill>
                  <a:srgbClr val="2A4C56"/>
                </a:solidFill>
                <a:latin typeface="Century Gothic"/>
                <a:cs typeface="Century Gothic"/>
              </a:rPr>
              <a:t>maximum</a:t>
            </a:r>
            <a:r>
              <a:rPr b="1" spc="-4" dirty="0">
                <a:solidFill>
                  <a:srgbClr val="2A4C56"/>
                </a:solidFill>
                <a:latin typeface="Century Gothic"/>
                <a:cs typeface="Century Gothic"/>
              </a:rPr>
              <a:t> interoperability</a:t>
            </a:r>
            <a:endParaRPr dirty="0">
              <a:latin typeface="Century Gothic"/>
              <a:cs typeface="Century Gothic"/>
            </a:endParaRPr>
          </a:p>
          <a:p>
            <a:pPr marL="610413" lvl="1" indent="-257518">
              <a:spcBef>
                <a:spcPts val="357"/>
              </a:spcBef>
              <a:buFont typeface="Wingdings"/>
              <a:buChar char=""/>
              <a:tabLst>
                <a:tab pos="610413" algn="l"/>
              </a:tabLst>
            </a:pP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Connectivity,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Platform and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Vertical Services</a:t>
            </a:r>
            <a:r>
              <a:rPr sz="1500" spc="116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defined</a:t>
            </a:r>
            <a:endParaRPr sz="1500" dirty="0">
              <a:latin typeface="Century Gothic"/>
              <a:cs typeface="Century Gothic"/>
            </a:endParaRPr>
          </a:p>
          <a:p>
            <a:pPr marL="610413" lvl="1" indent="-257518">
              <a:spcBef>
                <a:spcPts val="360"/>
              </a:spcBef>
              <a:buFont typeface="Wingdings"/>
              <a:buChar char=""/>
              <a:tabLst>
                <a:tab pos="610413" algn="l"/>
              </a:tabLst>
            </a:pP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License applies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to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members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and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affiliates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of</a:t>
            </a:r>
            <a:r>
              <a:rPr sz="1500" spc="94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members</a:t>
            </a:r>
            <a:endParaRPr sz="1500" dirty="0">
              <a:latin typeface="Century Gothic"/>
              <a:cs typeface="Century Gothic"/>
            </a:endParaRPr>
          </a:p>
          <a:p>
            <a:pPr marL="135912" indent="-126375">
              <a:spcBef>
                <a:spcPts val="901"/>
              </a:spcBef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b="1" spc="-4" dirty="0">
                <a:solidFill>
                  <a:srgbClr val="2A4C56"/>
                </a:solidFill>
                <a:latin typeface="Century Gothic"/>
                <a:cs typeface="Century Gothic"/>
              </a:rPr>
              <a:t>Certification and Logo</a:t>
            </a:r>
            <a:r>
              <a:rPr b="1" spc="45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b="1" spc="-4" dirty="0">
                <a:solidFill>
                  <a:srgbClr val="2A4C56"/>
                </a:solidFill>
                <a:latin typeface="Century Gothic"/>
                <a:cs typeface="Century Gothic"/>
              </a:rPr>
              <a:t>program</a:t>
            </a:r>
            <a:endParaRPr dirty="0">
              <a:latin typeface="Century Gothic"/>
              <a:cs typeface="Century Gothic"/>
            </a:endParaRPr>
          </a:p>
          <a:p>
            <a:pPr marL="610413" lvl="1" indent="-257518">
              <a:spcBef>
                <a:spcPts val="357"/>
              </a:spcBef>
              <a:buFont typeface="Wingdings"/>
              <a:buChar char=""/>
              <a:tabLst>
                <a:tab pos="610413" algn="l"/>
              </a:tabLst>
            </a:pP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Guarantees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all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devices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work</a:t>
            </a:r>
            <a:r>
              <a:rPr sz="1500" spc="41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together</a:t>
            </a:r>
            <a:endParaRPr sz="1500" dirty="0">
              <a:latin typeface="Century Gothic"/>
              <a:cs typeface="Century Gothic"/>
            </a:endParaRPr>
          </a:p>
          <a:p>
            <a:pPr marL="610413" lvl="1" indent="-257518">
              <a:spcBef>
                <a:spcPts val="360"/>
              </a:spcBef>
              <a:buFont typeface="Wingdings"/>
              <a:buChar char=""/>
              <a:tabLst>
                <a:tab pos="610413" algn="l"/>
              </a:tabLst>
            </a:pP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Consistent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user </a:t>
            </a:r>
            <a:r>
              <a:rPr sz="1500" spc="-8" dirty="0">
                <a:solidFill>
                  <a:srgbClr val="2A4C56"/>
                </a:solidFill>
                <a:latin typeface="Century Gothic"/>
                <a:cs typeface="Century Gothic"/>
              </a:rPr>
              <a:t>awareness </a:t>
            </a:r>
            <a:r>
              <a:rPr sz="1500" spc="-4" dirty="0">
                <a:solidFill>
                  <a:srgbClr val="2A4C56"/>
                </a:solidFill>
                <a:latin typeface="Century Gothic"/>
                <a:cs typeface="Century Gothic"/>
              </a:rPr>
              <a:t>for</a:t>
            </a:r>
            <a:r>
              <a:rPr sz="1500" spc="79" dirty="0">
                <a:solidFill>
                  <a:srgbClr val="2A4C56"/>
                </a:solidFill>
                <a:latin typeface="Century Gothic"/>
                <a:cs typeface="Century Gothic"/>
              </a:rPr>
              <a:t> </a:t>
            </a:r>
            <a:r>
              <a:rPr sz="1500" spc="-8" dirty="0" smtClean="0">
                <a:solidFill>
                  <a:srgbClr val="2A4C56"/>
                </a:solidFill>
                <a:latin typeface="Century Gothic"/>
                <a:cs typeface="Century Gothic"/>
              </a:rPr>
              <a:t>interoperability</a:t>
            </a:r>
            <a:endParaRPr lang="en-US" sz="1500" spc="-8" dirty="0" smtClean="0">
              <a:solidFill>
                <a:srgbClr val="2A4C56"/>
              </a:solidFill>
              <a:latin typeface="Century Gothic"/>
              <a:cs typeface="Century Gothic"/>
            </a:endParaRPr>
          </a:p>
          <a:p>
            <a:pPr marL="9537" lvl="0">
              <a:spcBef>
                <a:spcPts val="901"/>
              </a:spcBef>
              <a:buClr>
                <a:srgbClr val="50A83E"/>
              </a:buClr>
              <a:tabLst>
                <a:tab pos="136389" algn="l"/>
              </a:tabLst>
            </a:pPr>
            <a:endParaRPr lang="en-US" altLang="zh-TW" dirty="0">
              <a:solidFill>
                <a:srgbClr val="000000"/>
              </a:solidFill>
              <a:latin typeface="Century Gothic"/>
              <a:cs typeface="Century Gothic"/>
            </a:endParaRPr>
          </a:p>
          <a:p>
            <a:pPr>
              <a:spcBef>
                <a:spcPts val="360"/>
              </a:spcBef>
              <a:tabLst>
                <a:tab pos="610413" algn="l"/>
              </a:tabLst>
            </a:pPr>
            <a:endParaRPr sz="1500" dirty="0">
              <a:latin typeface="Century Gothic"/>
              <a:cs typeface="Century Gothic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20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329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8069" rIns="0" bIns="0" rtlCol="0">
            <a:spAutoFit/>
          </a:bodyPr>
          <a:lstStyle/>
          <a:p>
            <a:pPr marL="9538"/>
            <a:r>
              <a:rPr sz="2400" spc="-4" dirty="0"/>
              <a:t>Sample of Current</a:t>
            </a:r>
            <a:r>
              <a:rPr sz="2400" spc="38" dirty="0"/>
              <a:t> </a:t>
            </a:r>
            <a:r>
              <a:rPr sz="2400" spc="-4" dirty="0"/>
              <a:t>Members</a:t>
            </a:r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5308865" y="1232155"/>
            <a:ext cx="8590" cy="160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403359" y="1232155"/>
            <a:ext cx="8590" cy="160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446311" y="1232155"/>
            <a:ext cx="94494" cy="160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609529" y="1232155"/>
            <a:ext cx="60132" cy="1600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704023" y="1232155"/>
            <a:ext cx="214759" cy="1600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317038" y="1211580"/>
            <a:ext cx="25770" cy="914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099415" y="3768471"/>
            <a:ext cx="1389926" cy="4457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944476" y="3601021"/>
            <a:ext cx="883665" cy="6743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69478" y="4097083"/>
            <a:ext cx="809215" cy="9201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958221" y="3660457"/>
            <a:ext cx="22908" cy="1143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13576" y="4175378"/>
            <a:ext cx="765118" cy="102299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41065" y="4128516"/>
            <a:ext cx="4269999" cy="204026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492360" y="4111372"/>
            <a:ext cx="528596" cy="328040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242016" y="4131944"/>
            <a:ext cx="838995" cy="161163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770039" y="4503991"/>
            <a:ext cx="900273" cy="272033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525265" y="1008126"/>
            <a:ext cx="603046" cy="180022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489185" y="1172719"/>
            <a:ext cx="639125" cy="267461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333908" y="1045845"/>
            <a:ext cx="1112169" cy="1076706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511443" y="1145286"/>
            <a:ext cx="941507" cy="222884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291762" y="1851088"/>
            <a:ext cx="478771" cy="424625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596095" y="2630614"/>
            <a:ext cx="525160" cy="262319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137212" y="2667761"/>
            <a:ext cx="642561" cy="171450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27672" y="3581590"/>
            <a:ext cx="890538" cy="324612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301653" y="2668334"/>
            <a:ext cx="669477" cy="156019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930887" y="1030415"/>
            <a:ext cx="1168294" cy="227456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4956658" y="1232155"/>
            <a:ext cx="317845" cy="16001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953145" y="1224154"/>
            <a:ext cx="129428" cy="24002"/>
          </a:xfrm>
          <a:prstGeom prst="rect">
            <a:avLst/>
          </a:prstGeom>
          <a:blipFill>
            <a:blip r:embed="rId2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930887" y="1222438"/>
            <a:ext cx="1168294" cy="211455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2052532" y="1161288"/>
            <a:ext cx="1296576" cy="68579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057113" y="1216153"/>
            <a:ext cx="54979" cy="9143"/>
          </a:xfrm>
          <a:prstGeom prst="rect">
            <a:avLst/>
          </a:prstGeom>
          <a:blipFill>
            <a:blip r:embed="rId3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171652" y="1216153"/>
            <a:ext cx="50397" cy="9143"/>
          </a:xfrm>
          <a:prstGeom prst="rect">
            <a:avLst/>
          </a:prstGeom>
          <a:blipFill>
            <a:blip r:embed="rId3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2290772" y="1220725"/>
            <a:ext cx="22908" cy="4571"/>
          </a:xfrm>
          <a:prstGeom prst="rect">
            <a:avLst/>
          </a:prstGeom>
          <a:blipFill>
            <a:blip r:embed="rId3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2409892" y="1216153"/>
            <a:ext cx="91631" cy="9143"/>
          </a:xfrm>
          <a:prstGeom prst="rect">
            <a:avLst/>
          </a:prstGeom>
          <a:blipFill>
            <a:blip r:embed="rId3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2574828" y="1216153"/>
            <a:ext cx="36652" cy="9143"/>
          </a:xfrm>
          <a:prstGeom prst="rect">
            <a:avLst/>
          </a:prstGeom>
          <a:blipFill>
            <a:blip r:embed="rId3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2689367" y="1220725"/>
            <a:ext cx="27489" cy="4571"/>
          </a:xfrm>
          <a:prstGeom prst="rect">
            <a:avLst/>
          </a:prstGeom>
          <a:blipFill>
            <a:blip r:embed="rId3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2799324" y="1216153"/>
            <a:ext cx="18325" cy="9143"/>
          </a:xfrm>
          <a:prstGeom prst="rect">
            <a:avLst/>
          </a:prstGeom>
          <a:blipFill>
            <a:blip r:embed="rId3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3051309" y="1216153"/>
            <a:ext cx="18325" cy="9143"/>
          </a:xfrm>
          <a:prstGeom prst="rect">
            <a:avLst/>
          </a:prstGeom>
          <a:blipFill>
            <a:blip r:embed="rId3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3317038" y="1216153"/>
            <a:ext cx="25770" cy="9143"/>
          </a:xfrm>
          <a:prstGeom prst="rect">
            <a:avLst/>
          </a:prstGeom>
          <a:blipFill>
            <a:blip r:embed="rId3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3333074" y="1220725"/>
            <a:ext cx="9735" cy="4571"/>
          </a:xfrm>
          <a:prstGeom prst="rect">
            <a:avLst/>
          </a:prstGeom>
          <a:blipFill>
            <a:blip r:embed="rId4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031342" y="1213293"/>
            <a:ext cx="6022441" cy="2067116"/>
          </a:xfrm>
          <a:prstGeom prst="rect">
            <a:avLst/>
          </a:prstGeom>
          <a:blipFill>
            <a:blip r:embed="rId4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063180" y="1960245"/>
            <a:ext cx="1121906" cy="200025"/>
          </a:xfrm>
          <a:prstGeom prst="rect">
            <a:avLst/>
          </a:prstGeom>
          <a:blipFill>
            <a:blip r:embed="rId4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131330" y="2606612"/>
            <a:ext cx="3279240" cy="689800"/>
          </a:xfrm>
          <a:prstGeom prst="rect">
            <a:avLst/>
          </a:prstGeom>
          <a:blipFill>
            <a:blip r:embed="rId4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2651568" y="1953958"/>
            <a:ext cx="1478121" cy="225170"/>
          </a:xfrm>
          <a:prstGeom prst="rect">
            <a:avLst/>
          </a:prstGeom>
          <a:blipFill>
            <a:blip r:embed="rId4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137968" y="3584448"/>
            <a:ext cx="549213" cy="192023"/>
          </a:xfrm>
          <a:prstGeom prst="rect">
            <a:avLst/>
          </a:prstGeom>
          <a:blipFill>
            <a:blip r:embed="rId4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 txBox="1"/>
          <p:nvPr/>
        </p:nvSpPr>
        <p:spPr>
          <a:xfrm>
            <a:off x="646188" y="2307527"/>
            <a:ext cx="473426" cy="2347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8"/>
            <a:r>
              <a:rPr sz="1500" b="1" spc="-4" dirty="0">
                <a:solidFill>
                  <a:srgbClr val="1C3339"/>
                </a:solidFill>
                <a:latin typeface="Century Gothic"/>
                <a:cs typeface="Century Gothic"/>
              </a:rPr>
              <a:t>Gold</a:t>
            </a:r>
            <a:endParaRPr sz="1500">
              <a:latin typeface="Century Gothic"/>
              <a:cs typeface="Century Gothic"/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6444515" y="1884808"/>
            <a:ext cx="683223" cy="264032"/>
          </a:xfrm>
          <a:prstGeom prst="rect">
            <a:avLst/>
          </a:prstGeom>
          <a:blipFill>
            <a:blip r:embed="rId4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8449514" y="1878521"/>
            <a:ext cx="487934" cy="298894"/>
          </a:xfrm>
          <a:prstGeom prst="rect">
            <a:avLst/>
          </a:prstGeom>
          <a:blipFill>
            <a:blip r:embed="rId4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3665236" y="1042416"/>
            <a:ext cx="755954" cy="141732"/>
          </a:xfrm>
          <a:prstGeom prst="rect">
            <a:avLst/>
          </a:prstGeom>
          <a:blipFill>
            <a:blip r:embed="rId4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3678981" y="1175005"/>
            <a:ext cx="27489" cy="41147"/>
          </a:xfrm>
          <a:prstGeom prst="rect">
            <a:avLst/>
          </a:prstGeom>
          <a:blipFill>
            <a:blip r:embed="rId4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3761448" y="1175005"/>
            <a:ext cx="36652" cy="41147"/>
          </a:xfrm>
          <a:prstGeom prst="rect">
            <a:avLst/>
          </a:prstGeom>
          <a:blipFill>
            <a:blip r:embed="rId5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3853079" y="1175005"/>
            <a:ext cx="32070" cy="41147"/>
          </a:xfrm>
          <a:prstGeom prst="rect">
            <a:avLst/>
          </a:prstGeom>
          <a:blipFill>
            <a:blip r:embed="rId5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3940128" y="1175005"/>
            <a:ext cx="36652" cy="41147"/>
          </a:xfrm>
          <a:prstGeom prst="rect">
            <a:avLst/>
          </a:prstGeom>
          <a:blipFill>
            <a:blip r:embed="rId5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027178" y="1175005"/>
            <a:ext cx="32070" cy="41147"/>
          </a:xfrm>
          <a:prstGeom prst="rect">
            <a:avLst/>
          </a:prstGeom>
          <a:blipFill>
            <a:blip r:embed="rId5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4114227" y="1175005"/>
            <a:ext cx="36652" cy="41147"/>
          </a:xfrm>
          <a:prstGeom prst="rect">
            <a:avLst/>
          </a:prstGeom>
          <a:blipFill>
            <a:blip r:embed="rId5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4205859" y="1175005"/>
            <a:ext cx="32070" cy="41147"/>
          </a:xfrm>
          <a:prstGeom prst="rect">
            <a:avLst/>
          </a:prstGeom>
          <a:blipFill>
            <a:blip r:embed="rId5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4292908" y="1175005"/>
            <a:ext cx="36652" cy="41147"/>
          </a:xfrm>
          <a:prstGeom prst="rect">
            <a:avLst/>
          </a:prstGeom>
          <a:blipFill>
            <a:blip r:embed="rId5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4382247" y="1170432"/>
            <a:ext cx="34361" cy="45719"/>
          </a:xfrm>
          <a:prstGeom prst="rect">
            <a:avLst/>
          </a:prstGeom>
          <a:blipFill>
            <a:blip r:embed="rId5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3665236" y="1202436"/>
            <a:ext cx="755954" cy="251459"/>
          </a:xfrm>
          <a:prstGeom prst="rect">
            <a:avLst/>
          </a:prstGeom>
          <a:blipFill>
            <a:blip r:embed="rId5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818378" y="1951101"/>
            <a:ext cx="840713" cy="212597"/>
          </a:xfrm>
          <a:prstGeom prst="rect">
            <a:avLst/>
          </a:prstGeom>
          <a:blipFill>
            <a:blip r:embed="rId5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915085" y="1751076"/>
            <a:ext cx="542913" cy="486917"/>
          </a:xfrm>
          <a:prstGeom prst="rect">
            <a:avLst/>
          </a:prstGeom>
          <a:blipFill>
            <a:blip r:embed="rId6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>
            <a:off x="692005" y="761047"/>
            <a:ext cx="866198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8"/>
            <a:r>
              <a:rPr sz="1500" b="1" spc="-4" dirty="0">
                <a:solidFill>
                  <a:srgbClr val="1C3339"/>
                </a:solidFill>
                <a:latin typeface="Century Gothic"/>
                <a:cs typeface="Century Gothic"/>
              </a:rPr>
              <a:t>Diamond</a:t>
            </a:r>
            <a:endParaRPr sz="1500">
              <a:latin typeface="Century Gothic"/>
              <a:cs typeface="Century Gothic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692005" y="1534294"/>
            <a:ext cx="808929" cy="2347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8"/>
            <a:r>
              <a:rPr sz="1500" b="1" spc="-4" dirty="0">
                <a:solidFill>
                  <a:srgbClr val="1C3339"/>
                </a:solidFill>
                <a:latin typeface="Century Gothic"/>
                <a:cs typeface="Century Gothic"/>
              </a:rPr>
              <a:t>Platinum</a:t>
            </a:r>
            <a:endParaRPr sz="1500">
              <a:latin typeface="Century Gothic"/>
              <a:cs typeface="Century Gothic"/>
            </a:endParaRPr>
          </a:p>
        </p:txBody>
      </p:sp>
      <p:sp>
        <p:nvSpPr>
          <p:cNvPr id="66" name="object 66"/>
          <p:cNvSpPr/>
          <p:nvPr/>
        </p:nvSpPr>
        <p:spPr>
          <a:xfrm>
            <a:off x="6267554" y="3054096"/>
            <a:ext cx="751373" cy="246888"/>
          </a:xfrm>
          <a:prstGeom prst="rect">
            <a:avLst/>
          </a:prstGeom>
          <a:blipFill>
            <a:blip r:embed="rId6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682000" y="4097655"/>
            <a:ext cx="552649" cy="279464"/>
          </a:xfrm>
          <a:prstGeom prst="rect">
            <a:avLst/>
          </a:prstGeom>
          <a:blipFill>
            <a:blip r:embed="rId6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8271407" y="2954655"/>
            <a:ext cx="425511" cy="424625"/>
          </a:xfrm>
          <a:prstGeom prst="rect">
            <a:avLst/>
          </a:prstGeom>
          <a:blipFill>
            <a:blip r:embed="rId6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4716700" y="4494847"/>
            <a:ext cx="815515" cy="318325"/>
          </a:xfrm>
          <a:prstGeom prst="rect">
            <a:avLst/>
          </a:prstGeom>
          <a:blipFill>
            <a:blip r:embed="rId6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690668" y="2594038"/>
            <a:ext cx="763400" cy="332612"/>
          </a:xfrm>
          <a:prstGeom prst="rect">
            <a:avLst/>
          </a:prstGeom>
          <a:blipFill>
            <a:blip r:embed="rId6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1915658" y="3119819"/>
            <a:ext cx="726175" cy="253745"/>
          </a:xfrm>
          <a:prstGeom prst="rect">
            <a:avLst/>
          </a:prstGeom>
          <a:blipFill>
            <a:blip r:embed="rId6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1586932" y="4506277"/>
            <a:ext cx="718156" cy="240602"/>
          </a:xfrm>
          <a:prstGeom prst="rect">
            <a:avLst/>
          </a:prstGeom>
          <a:blipFill>
            <a:blip r:embed="rId6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5235561" y="2575750"/>
            <a:ext cx="891110" cy="459486"/>
          </a:xfrm>
          <a:prstGeom prst="rect">
            <a:avLst/>
          </a:prstGeom>
          <a:blipFill>
            <a:blip r:embed="rId6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4209866" y="2448306"/>
            <a:ext cx="844150" cy="370903"/>
          </a:xfrm>
          <a:prstGeom prst="rect">
            <a:avLst/>
          </a:prstGeom>
          <a:blipFill>
            <a:blip r:embed="rId6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6386673" y="2569465"/>
            <a:ext cx="1044592" cy="128015"/>
          </a:xfrm>
          <a:prstGeom prst="rect">
            <a:avLst/>
          </a:prstGeom>
          <a:blipFill>
            <a:blip r:embed="rId7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686659" y="2683764"/>
            <a:ext cx="6740025" cy="737235"/>
          </a:xfrm>
          <a:prstGeom prst="rect">
            <a:avLst/>
          </a:prstGeom>
          <a:blipFill>
            <a:blip r:embed="rId7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733047" y="3413284"/>
            <a:ext cx="2863" cy="0"/>
          </a:xfrm>
          <a:custGeom>
            <a:avLst/>
            <a:gdLst/>
            <a:ahLst/>
            <a:cxnLst/>
            <a:rect l="l" t="t" r="r" b="b"/>
            <a:pathLst>
              <a:path w="3809">
                <a:moveTo>
                  <a:pt x="0" y="0"/>
                </a:moveTo>
                <a:lnTo>
                  <a:pt x="3810" y="0"/>
                </a:lnTo>
              </a:path>
            </a:pathLst>
          </a:custGeom>
          <a:ln w="381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733047" y="3411855"/>
            <a:ext cx="2863" cy="1714"/>
          </a:xfrm>
          <a:prstGeom prst="rect">
            <a:avLst/>
          </a:prstGeom>
          <a:blipFill>
            <a:blip r:embed="rId7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781726" y="3413284"/>
            <a:ext cx="9545" cy="0"/>
          </a:xfrm>
          <a:custGeom>
            <a:avLst/>
            <a:gdLst/>
            <a:ahLst/>
            <a:cxnLst/>
            <a:rect l="l" t="t" r="r" b="b"/>
            <a:pathLst>
              <a:path w="12700">
                <a:moveTo>
                  <a:pt x="0" y="0"/>
                </a:moveTo>
                <a:lnTo>
                  <a:pt x="12191" y="0"/>
                </a:lnTo>
              </a:path>
            </a:pathLst>
          </a:custGeom>
          <a:ln w="381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781726" y="3411855"/>
            <a:ext cx="8590" cy="1714"/>
          </a:xfrm>
          <a:prstGeom prst="rect">
            <a:avLst/>
          </a:prstGeom>
          <a:blipFill>
            <a:blip r:embed="rId7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821814" y="3413284"/>
            <a:ext cx="5727" cy="0"/>
          </a:xfrm>
          <a:custGeom>
            <a:avLst/>
            <a:gdLst/>
            <a:ahLst/>
            <a:cxnLst/>
            <a:rect l="l" t="t" r="r" b="b"/>
            <a:pathLst>
              <a:path w="7619">
                <a:moveTo>
                  <a:pt x="0" y="0"/>
                </a:moveTo>
                <a:lnTo>
                  <a:pt x="7620" y="0"/>
                </a:lnTo>
              </a:path>
            </a:pathLst>
          </a:custGeom>
          <a:ln w="381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821814" y="3411855"/>
            <a:ext cx="5726" cy="1714"/>
          </a:xfrm>
          <a:prstGeom prst="rect">
            <a:avLst/>
          </a:prstGeom>
          <a:blipFill>
            <a:blip r:embed="rId7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875362" y="3411855"/>
            <a:ext cx="21762" cy="1714"/>
          </a:xfrm>
          <a:prstGeom prst="rect">
            <a:avLst/>
          </a:prstGeom>
          <a:blipFill>
            <a:blip r:embed="rId7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936352" y="3413284"/>
            <a:ext cx="5727" cy="0"/>
          </a:xfrm>
          <a:custGeom>
            <a:avLst/>
            <a:gdLst/>
            <a:ahLst/>
            <a:cxnLst/>
            <a:rect l="l" t="t" r="r" b="b"/>
            <a:pathLst>
              <a:path w="7619">
                <a:moveTo>
                  <a:pt x="0" y="0"/>
                </a:moveTo>
                <a:lnTo>
                  <a:pt x="7620" y="0"/>
                </a:lnTo>
              </a:path>
            </a:pathLst>
          </a:custGeom>
          <a:ln w="381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936353" y="3411855"/>
            <a:ext cx="5726" cy="1714"/>
          </a:xfrm>
          <a:prstGeom prst="rect">
            <a:avLst/>
          </a:prstGeom>
          <a:blipFill>
            <a:blip r:embed="rId7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985032" y="3413284"/>
            <a:ext cx="18613" cy="0"/>
          </a:xfrm>
          <a:custGeom>
            <a:avLst/>
            <a:gdLst/>
            <a:ahLst/>
            <a:cxnLst/>
            <a:rect l="l" t="t" r="r" b="b"/>
            <a:pathLst>
              <a:path w="24765">
                <a:moveTo>
                  <a:pt x="0" y="0"/>
                </a:moveTo>
                <a:lnTo>
                  <a:pt x="24383" y="0"/>
                </a:lnTo>
              </a:path>
            </a:pathLst>
          </a:custGeom>
          <a:ln w="381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985032" y="3411855"/>
            <a:ext cx="17180" cy="1714"/>
          </a:xfrm>
          <a:prstGeom prst="rect">
            <a:avLst/>
          </a:prstGeom>
          <a:blipFill>
            <a:blip r:embed="rId7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1041443" y="3411855"/>
            <a:ext cx="16035" cy="1714"/>
          </a:xfrm>
          <a:prstGeom prst="rect">
            <a:avLst/>
          </a:prstGeom>
          <a:blipFill>
            <a:blip r:embed="rId7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1092985" y="3411855"/>
            <a:ext cx="13171" cy="1714"/>
          </a:xfrm>
          <a:prstGeom prst="rect">
            <a:avLst/>
          </a:prstGeom>
          <a:blipFill>
            <a:blip r:embed="rId7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1185474" y="3413284"/>
            <a:ext cx="5727" cy="0"/>
          </a:xfrm>
          <a:custGeom>
            <a:avLst/>
            <a:gdLst/>
            <a:ahLst/>
            <a:cxnLst/>
            <a:rect l="l" t="t" r="r" b="b"/>
            <a:pathLst>
              <a:path w="7619">
                <a:moveTo>
                  <a:pt x="0" y="0"/>
                </a:moveTo>
                <a:lnTo>
                  <a:pt x="7620" y="0"/>
                </a:lnTo>
              </a:path>
            </a:pathLst>
          </a:custGeom>
          <a:ln w="3810">
            <a:solidFill>
              <a:srgbClr val="E9828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1185474" y="3411855"/>
            <a:ext cx="5727" cy="1714"/>
          </a:xfrm>
          <a:prstGeom prst="rect">
            <a:avLst/>
          </a:prstGeom>
          <a:blipFill>
            <a:blip r:embed="rId7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1228426" y="3413284"/>
            <a:ext cx="5727" cy="0"/>
          </a:xfrm>
          <a:custGeom>
            <a:avLst/>
            <a:gdLst/>
            <a:ahLst/>
            <a:cxnLst/>
            <a:rect l="l" t="t" r="r" b="b"/>
            <a:pathLst>
              <a:path w="7619">
                <a:moveTo>
                  <a:pt x="0" y="0"/>
                </a:moveTo>
                <a:lnTo>
                  <a:pt x="7620" y="0"/>
                </a:lnTo>
              </a:path>
            </a:pathLst>
          </a:custGeom>
          <a:ln w="3810">
            <a:solidFill>
              <a:srgbClr val="E1516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1228426" y="3411855"/>
            <a:ext cx="5727" cy="1714"/>
          </a:xfrm>
          <a:prstGeom prst="rect">
            <a:avLst/>
          </a:prstGeom>
          <a:blipFill>
            <a:blip r:embed="rId7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1274242" y="3413284"/>
            <a:ext cx="5727" cy="0"/>
          </a:xfrm>
          <a:custGeom>
            <a:avLst/>
            <a:gdLst/>
            <a:ahLst/>
            <a:cxnLst/>
            <a:rect l="l" t="t" r="r" b="b"/>
            <a:pathLst>
              <a:path w="7619">
                <a:moveTo>
                  <a:pt x="0" y="0"/>
                </a:moveTo>
                <a:lnTo>
                  <a:pt x="7620" y="0"/>
                </a:lnTo>
              </a:path>
            </a:pathLst>
          </a:custGeom>
          <a:ln w="3810">
            <a:solidFill>
              <a:srgbClr val="D506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1274242" y="3411855"/>
            <a:ext cx="5727" cy="1714"/>
          </a:xfrm>
          <a:prstGeom prst="rect">
            <a:avLst/>
          </a:prstGeom>
          <a:blipFill>
            <a:blip r:embed="rId8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2807913" y="2971229"/>
            <a:ext cx="463691" cy="460629"/>
          </a:xfrm>
          <a:prstGeom prst="rect">
            <a:avLst/>
          </a:prstGeom>
          <a:blipFill>
            <a:blip r:embed="rId8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3375453" y="2954655"/>
            <a:ext cx="463881" cy="459486"/>
          </a:xfrm>
          <a:prstGeom prst="rect">
            <a:avLst/>
          </a:prstGeom>
          <a:blipFill>
            <a:blip r:embed="rId8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4022597" y="3114104"/>
            <a:ext cx="872784" cy="192595"/>
          </a:xfrm>
          <a:prstGeom prst="rect">
            <a:avLst/>
          </a:prstGeom>
          <a:blipFill>
            <a:blip r:embed="rId8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1682000" y="3579875"/>
            <a:ext cx="2812496" cy="246888"/>
          </a:xfrm>
          <a:prstGeom prst="rect">
            <a:avLst/>
          </a:prstGeom>
          <a:blipFill>
            <a:blip r:embed="rId8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3099415" y="3686175"/>
            <a:ext cx="1395080" cy="96012"/>
          </a:xfrm>
          <a:prstGeom prst="rect">
            <a:avLst/>
          </a:prstGeom>
          <a:blipFill>
            <a:blip r:embed="rId8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3099416" y="3761614"/>
            <a:ext cx="1389925" cy="27431"/>
          </a:xfrm>
          <a:prstGeom prst="rect">
            <a:avLst/>
          </a:prstGeom>
          <a:blipFill>
            <a:blip r:embed="rId8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3109723" y="3813620"/>
            <a:ext cx="3818" cy="0"/>
          </a:xfrm>
          <a:custGeom>
            <a:avLst/>
            <a:gdLst/>
            <a:ahLst/>
            <a:cxnLst/>
            <a:rect l="l" t="t" r="r" b="b"/>
            <a:pathLst>
              <a:path w="5079">
                <a:moveTo>
                  <a:pt x="0" y="0"/>
                </a:moveTo>
                <a:lnTo>
                  <a:pt x="4571" y="0"/>
                </a:lnTo>
              </a:path>
            </a:pathLst>
          </a:custGeom>
          <a:ln w="3175">
            <a:solidFill>
              <a:srgbClr val="87878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4673748" y="3578733"/>
            <a:ext cx="901419" cy="270891"/>
          </a:xfrm>
          <a:prstGeom prst="rect">
            <a:avLst/>
          </a:prstGeom>
          <a:blipFill>
            <a:blip r:embed="rId8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5673097" y="3465576"/>
            <a:ext cx="1196929" cy="398335"/>
          </a:xfrm>
          <a:prstGeom prst="rect">
            <a:avLst/>
          </a:prstGeom>
          <a:blipFill>
            <a:blip r:embed="rId8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7112849" y="3660457"/>
            <a:ext cx="98503" cy="11430"/>
          </a:xfrm>
          <a:prstGeom prst="rect">
            <a:avLst/>
          </a:prstGeom>
          <a:blipFill>
            <a:blip r:embed="rId8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7333334" y="3660457"/>
            <a:ext cx="101367" cy="11430"/>
          </a:xfrm>
          <a:prstGeom prst="rect">
            <a:avLst/>
          </a:prstGeom>
          <a:blipFill>
            <a:blip r:embed="rId9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7556685" y="3660457"/>
            <a:ext cx="84759" cy="11430"/>
          </a:xfrm>
          <a:prstGeom prst="rect">
            <a:avLst/>
          </a:prstGeom>
          <a:blipFill>
            <a:blip r:embed="rId9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7770013" y="3657600"/>
            <a:ext cx="48679" cy="14288"/>
          </a:xfrm>
          <a:prstGeom prst="rect">
            <a:avLst/>
          </a:prstGeom>
          <a:blipFill>
            <a:blip r:embed="rId9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6944476" y="3658171"/>
            <a:ext cx="883665" cy="104584"/>
          </a:xfrm>
          <a:prstGeom prst="rect">
            <a:avLst/>
          </a:prstGeom>
          <a:blipFill>
            <a:blip r:embed="rId9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5186881" y="4084511"/>
            <a:ext cx="1545126" cy="225170"/>
          </a:xfrm>
          <a:prstGeom prst="rect">
            <a:avLst/>
          </a:prstGeom>
          <a:blipFill>
            <a:blip r:embed="rId9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6927868" y="3998214"/>
            <a:ext cx="601328" cy="381191"/>
          </a:xfrm>
          <a:prstGeom prst="rect">
            <a:avLst/>
          </a:prstGeom>
          <a:blipFill>
            <a:blip r:embed="rId9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773707" y="4091940"/>
            <a:ext cx="7954135" cy="661797"/>
          </a:xfrm>
          <a:prstGeom prst="rect">
            <a:avLst/>
          </a:prstGeom>
          <a:blipFill>
            <a:blip r:embed="rId9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2589718" y="4510277"/>
            <a:ext cx="946805" cy="244031"/>
          </a:xfrm>
          <a:prstGeom prst="rect">
            <a:avLst/>
          </a:prstGeom>
          <a:blipFill>
            <a:blip r:embed="rId9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5639882" y="4594859"/>
            <a:ext cx="957542" cy="150876"/>
          </a:xfrm>
          <a:prstGeom prst="rect">
            <a:avLst/>
          </a:prstGeom>
          <a:blipFill>
            <a:blip r:embed="rId9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6713681" y="4541140"/>
            <a:ext cx="918027" cy="277748"/>
          </a:xfrm>
          <a:prstGeom prst="rect">
            <a:avLst/>
          </a:prstGeom>
          <a:blipFill>
            <a:blip r:embed="rId9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7722766" y="4499420"/>
            <a:ext cx="911727" cy="297180"/>
          </a:xfrm>
          <a:prstGeom prst="rect">
            <a:avLst/>
          </a:prstGeom>
          <a:blipFill>
            <a:blip r:embed="rId10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824678" y="1062419"/>
            <a:ext cx="896837" cy="315467"/>
          </a:xfrm>
          <a:prstGeom prst="rect">
            <a:avLst/>
          </a:prstGeom>
          <a:blipFill>
            <a:blip r:embed="rId10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投影片編號版面配置區 11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21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44511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50939" y="-3350"/>
            <a:ext cx="7793037" cy="739156"/>
          </a:xfrm>
          <a:prstGeom prst="rect">
            <a:avLst/>
          </a:prstGeom>
        </p:spPr>
        <p:txBody>
          <a:bodyPr vert="horz" wrap="square" lIns="0" tIns="366247" rIns="0" bIns="0" rtlCol="0">
            <a:spAutoFit/>
          </a:bodyPr>
          <a:lstStyle/>
          <a:p>
            <a:pPr marL="9538"/>
            <a:r>
              <a:rPr sz="2400" spc="-4" dirty="0"/>
              <a:t>Objectives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761872" y="1199959"/>
            <a:ext cx="7446442" cy="31642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5912" indent="-126375"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Core Framework Specification</a:t>
            </a:r>
            <a:r>
              <a:rPr sz="2000" spc="64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Scope</a:t>
            </a:r>
            <a:endParaRPr sz="2000" dirty="0">
              <a:latin typeface="Century Gothic"/>
              <a:cs typeface="Century Gothic"/>
            </a:endParaRPr>
          </a:p>
          <a:p>
            <a:pPr marL="610413" marR="3815" lvl="1" indent="-257518" algn="just">
              <a:lnSpc>
                <a:spcPts val="1945"/>
              </a:lnSpc>
              <a:spcBef>
                <a:spcPts val="462"/>
              </a:spcBef>
              <a:buFont typeface="Arial"/>
              <a:buChar char="•"/>
              <a:tabLst>
                <a:tab pos="610413" algn="l"/>
              </a:tabLst>
            </a:pPr>
            <a:r>
              <a:rPr spc="-4" dirty="0">
                <a:solidFill>
                  <a:srgbClr val="1C3339"/>
                </a:solidFill>
                <a:latin typeface="Century Gothic"/>
                <a:cs typeface="Century Gothic"/>
              </a:rPr>
              <a:t>Specifies </a:t>
            </a:r>
            <a:r>
              <a:rPr dirty="0">
                <a:solidFill>
                  <a:srgbClr val="1C3339"/>
                </a:solidFill>
                <a:latin typeface="Century Gothic"/>
                <a:cs typeface="Century Gothic"/>
              </a:rPr>
              <a:t>the </a:t>
            </a:r>
            <a:r>
              <a:rPr spc="-4" dirty="0">
                <a:solidFill>
                  <a:srgbClr val="1C3339"/>
                </a:solidFill>
                <a:latin typeface="Century Gothic"/>
                <a:cs typeface="Century Gothic"/>
              </a:rPr>
              <a:t>technical specification(s) comprising </a:t>
            </a:r>
            <a:r>
              <a:rPr dirty="0">
                <a:solidFill>
                  <a:srgbClr val="1C3339"/>
                </a:solidFill>
                <a:latin typeface="Century Gothic"/>
                <a:cs typeface="Century Gothic"/>
              </a:rPr>
              <a:t>of the </a:t>
            </a:r>
            <a:r>
              <a:rPr spc="-4" dirty="0">
                <a:solidFill>
                  <a:srgbClr val="1C3339"/>
                </a:solidFill>
                <a:latin typeface="Century Gothic"/>
                <a:cs typeface="Century Gothic"/>
              </a:rPr>
              <a:t>core  architectural framework, messaging, interfaces and </a:t>
            </a:r>
            <a:r>
              <a:rPr spc="-8" dirty="0">
                <a:solidFill>
                  <a:srgbClr val="1C3339"/>
                </a:solidFill>
                <a:latin typeface="Century Gothic"/>
                <a:cs typeface="Century Gothic"/>
              </a:rPr>
              <a:t>protocols  </a:t>
            </a:r>
            <a:r>
              <a:rPr spc="-4" dirty="0">
                <a:solidFill>
                  <a:srgbClr val="1C3339"/>
                </a:solidFill>
                <a:latin typeface="Century Gothic"/>
                <a:cs typeface="Century Gothic"/>
              </a:rPr>
              <a:t>based </a:t>
            </a:r>
            <a:r>
              <a:rPr dirty="0">
                <a:solidFill>
                  <a:srgbClr val="1C3339"/>
                </a:solidFill>
                <a:latin typeface="Century Gothic"/>
                <a:cs typeface="Century Gothic"/>
              </a:rPr>
              <a:t>on </a:t>
            </a:r>
            <a:r>
              <a:rPr spc="-4" dirty="0">
                <a:solidFill>
                  <a:srgbClr val="1C3339"/>
                </a:solidFill>
                <a:latin typeface="Century Gothic"/>
                <a:cs typeface="Century Gothic"/>
              </a:rPr>
              <a:t>approved use-case</a:t>
            </a:r>
            <a:r>
              <a:rPr spc="60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pc="-4" dirty="0">
                <a:solidFill>
                  <a:srgbClr val="1C3339"/>
                </a:solidFill>
                <a:latin typeface="Century Gothic"/>
                <a:cs typeface="Century Gothic"/>
              </a:rPr>
              <a:t>scenarios</a:t>
            </a:r>
            <a:endParaRPr dirty="0">
              <a:latin typeface="Century Gothic"/>
              <a:cs typeface="Century Gothic"/>
            </a:endParaRPr>
          </a:p>
          <a:p>
            <a:pPr marL="610413" marR="684330" lvl="1" indent="-257518">
              <a:lnSpc>
                <a:spcPts val="1945"/>
              </a:lnSpc>
              <a:spcBef>
                <a:spcPts val="432"/>
              </a:spcBef>
              <a:buFont typeface="Arial"/>
              <a:buChar char="•"/>
              <a:tabLst>
                <a:tab pos="610413" algn="l"/>
              </a:tabLst>
            </a:pPr>
            <a:r>
              <a:rPr spc="-4" dirty="0">
                <a:solidFill>
                  <a:srgbClr val="1C3339"/>
                </a:solidFill>
                <a:latin typeface="Century Gothic"/>
                <a:cs typeface="Century Gothic"/>
              </a:rPr>
              <a:t>Enables </a:t>
            </a:r>
            <a:r>
              <a:rPr dirty="0">
                <a:solidFill>
                  <a:srgbClr val="1C3339"/>
                </a:solidFill>
                <a:latin typeface="Century Gothic"/>
                <a:cs typeface="Century Gothic"/>
              </a:rPr>
              <a:t>the development of </a:t>
            </a:r>
            <a:r>
              <a:rPr spc="-4" dirty="0">
                <a:solidFill>
                  <a:srgbClr val="1C3339"/>
                </a:solidFill>
                <a:latin typeface="Century Gothic"/>
                <a:cs typeface="Century Gothic"/>
              </a:rPr>
              <a:t>vertical profiles </a:t>
            </a:r>
            <a:r>
              <a:rPr dirty="0">
                <a:solidFill>
                  <a:srgbClr val="1C3339"/>
                </a:solidFill>
                <a:latin typeface="Century Gothic"/>
                <a:cs typeface="Century Gothic"/>
              </a:rPr>
              <a:t>(e.g. Smart  Home) on top of the</a:t>
            </a:r>
            <a:r>
              <a:rPr spc="-94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dirty="0">
                <a:solidFill>
                  <a:srgbClr val="1C3339"/>
                </a:solidFill>
                <a:latin typeface="Century Gothic"/>
                <a:cs typeface="Century Gothic"/>
              </a:rPr>
              <a:t>core</a:t>
            </a:r>
            <a:endParaRPr dirty="0">
              <a:latin typeface="Century Gothic"/>
              <a:cs typeface="Century Gothic"/>
            </a:endParaRPr>
          </a:p>
          <a:p>
            <a:pPr marL="135912" marR="375785" indent="-126375">
              <a:lnSpc>
                <a:spcPts val="2110"/>
              </a:lnSpc>
              <a:spcBef>
                <a:spcPts val="466"/>
              </a:spcBef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Architect a core </a:t>
            </a: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framework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that is </a:t>
            </a: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scalable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from resource  </a:t>
            </a: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constrained devices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to resource rich</a:t>
            </a:r>
            <a:r>
              <a:rPr sz="2000" spc="116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devices</a:t>
            </a:r>
            <a:endParaRPr sz="2000" dirty="0">
              <a:latin typeface="Century Gothic"/>
              <a:cs typeface="Century Gothic"/>
            </a:endParaRPr>
          </a:p>
          <a:p>
            <a:pPr marL="135912" marR="305683" indent="-126375">
              <a:lnSpc>
                <a:spcPts val="2110"/>
              </a:lnSpc>
              <a:spcBef>
                <a:spcPts val="466"/>
              </a:spcBef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Evaluate technical specification(s) for maximum testability  and</a:t>
            </a:r>
            <a:r>
              <a:rPr sz="2000" spc="-23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interoperability</a:t>
            </a:r>
            <a:endParaRPr sz="2000" dirty="0">
              <a:latin typeface="Century Gothic"/>
              <a:cs typeface="Century Gothic"/>
            </a:endParaRPr>
          </a:p>
          <a:p>
            <a:pPr marL="135912" indent="-126375">
              <a:spcBef>
                <a:spcPts val="203"/>
              </a:spcBef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Ensure alignment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with OIC open </a:t>
            </a: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source</a:t>
            </a:r>
            <a:r>
              <a:rPr sz="2000" spc="116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releases</a:t>
            </a:r>
            <a:endParaRPr sz="2000" dirty="0">
              <a:latin typeface="Century Gothic"/>
              <a:cs typeface="Century Gothic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22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080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50939" y="-3350"/>
            <a:ext cx="7793037" cy="739156"/>
          </a:xfrm>
          <a:prstGeom prst="rect">
            <a:avLst/>
          </a:prstGeom>
        </p:spPr>
        <p:txBody>
          <a:bodyPr vert="horz" wrap="square" lIns="0" tIns="366247" rIns="0" bIns="0" rtlCol="0">
            <a:spAutoFit/>
          </a:bodyPr>
          <a:lstStyle/>
          <a:p>
            <a:pPr marL="9538"/>
            <a:r>
              <a:rPr sz="2400" spc="-4" dirty="0"/>
              <a:t>OIC</a:t>
            </a:r>
            <a:r>
              <a:rPr sz="2400" spc="-45" dirty="0"/>
              <a:t> </a:t>
            </a:r>
            <a:r>
              <a:rPr sz="2400" spc="-4" dirty="0"/>
              <a:t>Roles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761872" y="1228522"/>
            <a:ext cx="7492258" cy="26879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5815" indent="-386277">
              <a:buFont typeface="Arial"/>
              <a:buChar char="•"/>
              <a:tabLst>
                <a:tab pos="395815" algn="l"/>
              </a:tabLst>
            </a:pPr>
            <a:r>
              <a:rPr sz="2400" spc="-4" dirty="0">
                <a:solidFill>
                  <a:srgbClr val="1C3339"/>
                </a:solidFill>
                <a:latin typeface="Century Gothic"/>
                <a:cs typeface="Century Gothic"/>
              </a:rPr>
              <a:t>OIC</a:t>
            </a:r>
            <a:r>
              <a:rPr sz="2400" spc="-49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2400" spc="-8" dirty="0">
                <a:solidFill>
                  <a:srgbClr val="1C3339"/>
                </a:solidFill>
                <a:latin typeface="Century Gothic"/>
                <a:cs typeface="Century Gothic"/>
              </a:rPr>
              <a:t>Client</a:t>
            </a:r>
            <a:endParaRPr sz="2400">
              <a:latin typeface="Century Gothic"/>
              <a:cs typeface="Century Gothic"/>
            </a:endParaRPr>
          </a:p>
          <a:p>
            <a:pPr marL="696252" marR="3815" lvl="1" indent="-386277">
              <a:spcBef>
                <a:spcPts val="511"/>
              </a:spcBef>
              <a:buFont typeface="Arial"/>
              <a:buChar char="–"/>
              <a:tabLst>
                <a:tab pos="696252" algn="l"/>
              </a:tabLst>
            </a:pPr>
            <a:r>
              <a:rPr sz="2100" spc="-4" dirty="0">
                <a:solidFill>
                  <a:srgbClr val="1C3339"/>
                </a:solidFill>
                <a:latin typeface="Century Gothic"/>
                <a:cs typeface="Century Gothic"/>
              </a:rPr>
              <a:t>i) Initiate an </a:t>
            </a:r>
            <a:r>
              <a:rPr sz="2100" dirty="0">
                <a:solidFill>
                  <a:srgbClr val="1C3339"/>
                </a:solidFill>
                <a:latin typeface="Century Gothic"/>
                <a:cs typeface="Century Gothic"/>
              </a:rPr>
              <a:t>transaction </a:t>
            </a:r>
            <a:r>
              <a:rPr sz="2100" spc="-4" dirty="0">
                <a:solidFill>
                  <a:srgbClr val="1C3339"/>
                </a:solidFill>
                <a:latin typeface="Century Gothic"/>
                <a:cs typeface="Century Gothic"/>
              </a:rPr>
              <a:t>(send </a:t>
            </a:r>
            <a:r>
              <a:rPr sz="2100" dirty="0">
                <a:solidFill>
                  <a:srgbClr val="1C3339"/>
                </a:solidFill>
                <a:latin typeface="Century Gothic"/>
                <a:cs typeface="Century Gothic"/>
              </a:rPr>
              <a:t>a request) &amp; </a:t>
            </a:r>
            <a:r>
              <a:rPr sz="2100" spc="-4" dirty="0">
                <a:solidFill>
                  <a:srgbClr val="1C3339"/>
                </a:solidFill>
                <a:latin typeface="Century Gothic"/>
                <a:cs typeface="Century Gothic"/>
              </a:rPr>
              <a:t>ii) access  </a:t>
            </a:r>
            <a:r>
              <a:rPr sz="2100" dirty="0">
                <a:solidFill>
                  <a:srgbClr val="1C3339"/>
                </a:solidFill>
                <a:latin typeface="Century Gothic"/>
                <a:cs typeface="Century Gothic"/>
              </a:rPr>
              <a:t>an OIC Server to get a</a:t>
            </a:r>
            <a:r>
              <a:rPr sz="2100" spc="-60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2100" dirty="0">
                <a:solidFill>
                  <a:srgbClr val="1C3339"/>
                </a:solidFill>
                <a:latin typeface="Century Gothic"/>
                <a:cs typeface="Century Gothic"/>
              </a:rPr>
              <a:t>service</a:t>
            </a:r>
            <a:endParaRPr sz="2100">
              <a:latin typeface="Century Gothic"/>
              <a:cs typeface="Century Gothic"/>
            </a:endParaRPr>
          </a:p>
          <a:p>
            <a:pPr lvl="1">
              <a:lnSpc>
                <a:spcPct val="100000"/>
              </a:lnSpc>
              <a:buClr>
                <a:srgbClr val="1C3339"/>
              </a:buClr>
              <a:buFont typeface="Arial"/>
              <a:buChar char="–"/>
            </a:pPr>
            <a:endParaRPr sz="2100">
              <a:latin typeface="Times New Roman"/>
              <a:cs typeface="Times New Roman"/>
            </a:endParaRPr>
          </a:p>
          <a:p>
            <a:pPr marL="395815" indent="-386277">
              <a:spcBef>
                <a:spcPts val="1611"/>
              </a:spcBef>
              <a:buFont typeface="Arial"/>
              <a:buChar char="•"/>
              <a:tabLst>
                <a:tab pos="395815" algn="l"/>
              </a:tabLst>
            </a:pPr>
            <a:r>
              <a:rPr sz="2400" spc="-4" dirty="0">
                <a:solidFill>
                  <a:srgbClr val="1C3339"/>
                </a:solidFill>
                <a:latin typeface="Century Gothic"/>
                <a:cs typeface="Century Gothic"/>
              </a:rPr>
              <a:t>OIC</a:t>
            </a:r>
            <a:r>
              <a:rPr sz="2400" spc="-49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2400" spc="-8" dirty="0">
                <a:solidFill>
                  <a:srgbClr val="1C3339"/>
                </a:solidFill>
                <a:latin typeface="Century Gothic"/>
                <a:cs typeface="Century Gothic"/>
              </a:rPr>
              <a:t>Server</a:t>
            </a:r>
            <a:endParaRPr sz="2400">
              <a:latin typeface="Century Gothic"/>
              <a:cs typeface="Century Gothic"/>
            </a:endParaRPr>
          </a:p>
          <a:p>
            <a:pPr marL="696252" marR="72487" lvl="1" indent="-386277">
              <a:spcBef>
                <a:spcPts val="511"/>
              </a:spcBef>
              <a:buFont typeface="Arial"/>
              <a:buChar char="–"/>
              <a:tabLst>
                <a:tab pos="696252" algn="l"/>
              </a:tabLst>
            </a:pPr>
            <a:r>
              <a:rPr sz="2100" dirty="0">
                <a:solidFill>
                  <a:srgbClr val="1C3339"/>
                </a:solidFill>
                <a:latin typeface="Century Gothic"/>
                <a:cs typeface="Century Gothic"/>
              </a:rPr>
              <a:t>i) host OIC Resource &amp; ii) send a response &amp; provide  service</a:t>
            </a:r>
            <a:endParaRPr sz="2100">
              <a:latin typeface="Century Gothic"/>
              <a:cs typeface="Century Gothic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23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0246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50939" y="-3350"/>
            <a:ext cx="7793037" cy="739156"/>
          </a:xfrm>
          <a:prstGeom prst="rect">
            <a:avLst/>
          </a:prstGeom>
        </p:spPr>
        <p:txBody>
          <a:bodyPr vert="horz" wrap="square" lIns="0" tIns="366247" rIns="0" bIns="0" rtlCol="0">
            <a:spAutoFit/>
          </a:bodyPr>
          <a:lstStyle/>
          <a:p>
            <a:pPr marL="9538"/>
            <a:r>
              <a:rPr sz="2400" spc="-4" dirty="0"/>
              <a:t>OIC</a:t>
            </a:r>
            <a:r>
              <a:rPr sz="2400" spc="-23" dirty="0"/>
              <a:t> </a:t>
            </a:r>
            <a:r>
              <a:rPr sz="2400" spc="-4" dirty="0"/>
              <a:t>Architecture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761872" y="1229677"/>
            <a:ext cx="7352425" cy="155170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5912" indent="-126375"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OIC adopted RESTful</a:t>
            </a:r>
            <a:r>
              <a:rPr sz="2000" spc="23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Architecture</a:t>
            </a:r>
            <a:endParaRPr sz="2000">
              <a:latin typeface="Century Gothic"/>
              <a:cs typeface="Century Gothic"/>
            </a:endParaRPr>
          </a:p>
          <a:p>
            <a:pPr marL="135912" marR="3815" indent="-126375">
              <a:spcBef>
                <a:spcPts val="466"/>
              </a:spcBef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Current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OIC Architecture </a:t>
            </a: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defines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2 </a:t>
            </a: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logical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roles that </a:t>
            </a: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devices 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can</a:t>
            </a:r>
            <a:r>
              <a:rPr sz="2000" spc="-53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take</a:t>
            </a:r>
            <a:endParaRPr sz="2000">
              <a:latin typeface="Century Gothic"/>
              <a:cs typeface="Century Gothic"/>
            </a:endParaRPr>
          </a:p>
          <a:p>
            <a:pPr marL="394384" lvl="1" indent="-115406">
              <a:spcBef>
                <a:spcPts val="368"/>
              </a:spcBef>
              <a:buChar char="-"/>
              <a:tabLst>
                <a:tab pos="394861" algn="l"/>
              </a:tabLst>
            </a:pPr>
            <a:r>
              <a:rPr sz="1500" spc="-4" dirty="0">
                <a:solidFill>
                  <a:srgbClr val="1C3339"/>
                </a:solidFill>
                <a:latin typeface="Century Gothic"/>
                <a:cs typeface="Century Gothic"/>
              </a:rPr>
              <a:t>OIC </a:t>
            </a:r>
            <a:r>
              <a:rPr sz="1500" spc="-8" dirty="0">
                <a:solidFill>
                  <a:srgbClr val="1C3339"/>
                </a:solidFill>
                <a:latin typeface="Century Gothic"/>
                <a:cs typeface="Century Gothic"/>
              </a:rPr>
              <a:t>Server </a:t>
            </a:r>
            <a:r>
              <a:rPr sz="1500" spc="-4" dirty="0">
                <a:solidFill>
                  <a:srgbClr val="1C3339"/>
                </a:solidFill>
                <a:latin typeface="Century Gothic"/>
                <a:cs typeface="Century Gothic"/>
              </a:rPr>
              <a:t>: A </a:t>
            </a:r>
            <a:r>
              <a:rPr sz="1500" spc="-8" dirty="0">
                <a:solidFill>
                  <a:srgbClr val="1C3339"/>
                </a:solidFill>
                <a:latin typeface="Century Gothic"/>
                <a:cs typeface="Century Gothic"/>
              </a:rPr>
              <a:t>logical entity </a:t>
            </a:r>
            <a:r>
              <a:rPr sz="1500" spc="-4" dirty="0">
                <a:solidFill>
                  <a:srgbClr val="1C3339"/>
                </a:solidFill>
                <a:latin typeface="Century Gothic"/>
                <a:cs typeface="Century Gothic"/>
              </a:rPr>
              <a:t>that </a:t>
            </a:r>
            <a:r>
              <a:rPr sz="1500" spc="-8" dirty="0">
                <a:solidFill>
                  <a:srgbClr val="1C3339"/>
                </a:solidFill>
                <a:latin typeface="Century Gothic"/>
                <a:cs typeface="Century Gothic"/>
              </a:rPr>
              <a:t>exposes hosted</a:t>
            </a:r>
            <a:r>
              <a:rPr sz="1500" spc="124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500" spc="-8" dirty="0">
                <a:solidFill>
                  <a:srgbClr val="1C3339"/>
                </a:solidFill>
                <a:latin typeface="Century Gothic"/>
                <a:cs typeface="Century Gothic"/>
              </a:rPr>
              <a:t>resources</a:t>
            </a:r>
            <a:endParaRPr sz="1500">
              <a:latin typeface="Century Gothic"/>
              <a:cs typeface="Century Gothic"/>
            </a:endParaRPr>
          </a:p>
          <a:p>
            <a:pPr marL="394384" lvl="1" indent="-115406">
              <a:spcBef>
                <a:spcPts val="360"/>
              </a:spcBef>
              <a:buChar char="-"/>
              <a:tabLst>
                <a:tab pos="394861" algn="l"/>
              </a:tabLst>
            </a:pPr>
            <a:r>
              <a:rPr sz="1500" spc="-4" dirty="0">
                <a:solidFill>
                  <a:srgbClr val="1C3339"/>
                </a:solidFill>
                <a:latin typeface="Century Gothic"/>
                <a:cs typeface="Century Gothic"/>
              </a:rPr>
              <a:t>OIC </a:t>
            </a:r>
            <a:r>
              <a:rPr sz="1500" spc="-8" dirty="0">
                <a:solidFill>
                  <a:srgbClr val="1C3339"/>
                </a:solidFill>
                <a:latin typeface="Century Gothic"/>
                <a:cs typeface="Century Gothic"/>
              </a:rPr>
              <a:t>Client </a:t>
            </a:r>
            <a:r>
              <a:rPr sz="1500" spc="-4" dirty="0">
                <a:solidFill>
                  <a:srgbClr val="1C3339"/>
                </a:solidFill>
                <a:latin typeface="Century Gothic"/>
                <a:cs typeface="Century Gothic"/>
              </a:rPr>
              <a:t>: A </a:t>
            </a:r>
            <a:r>
              <a:rPr sz="1500" spc="-8" dirty="0">
                <a:solidFill>
                  <a:srgbClr val="1C3339"/>
                </a:solidFill>
                <a:latin typeface="Century Gothic"/>
                <a:cs typeface="Century Gothic"/>
              </a:rPr>
              <a:t>logical entity </a:t>
            </a:r>
            <a:r>
              <a:rPr sz="1500" spc="-4" dirty="0">
                <a:solidFill>
                  <a:srgbClr val="1C3339"/>
                </a:solidFill>
                <a:latin typeface="Century Gothic"/>
                <a:cs typeface="Century Gothic"/>
              </a:rPr>
              <a:t>that </a:t>
            </a:r>
            <a:r>
              <a:rPr sz="1500" spc="-8" dirty="0">
                <a:solidFill>
                  <a:srgbClr val="1C3339"/>
                </a:solidFill>
                <a:latin typeface="Century Gothic"/>
                <a:cs typeface="Century Gothic"/>
              </a:rPr>
              <a:t>accesses resources </a:t>
            </a:r>
            <a:r>
              <a:rPr sz="1500" spc="-4" dirty="0">
                <a:solidFill>
                  <a:srgbClr val="1C3339"/>
                </a:solidFill>
                <a:latin typeface="Century Gothic"/>
                <a:cs typeface="Century Gothic"/>
              </a:rPr>
              <a:t>on an OIC</a:t>
            </a:r>
            <a:r>
              <a:rPr sz="1500" spc="146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500" spc="-8" dirty="0">
                <a:solidFill>
                  <a:srgbClr val="1C3339"/>
                </a:solidFill>
                <a:latin typeface="Century Gothic"/>
                <a:cs typeface="Century Gothic"/>
              </a:rPr>
              <a:t>Server</a:t>
            </a:r>
            <a:endParaRPr sz="1500">
              <a:latin typeface="Century Gothic"/>
              <a:cs typeface="Century Gothic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626370" y="3077528"/>
            <a:ext cx="696777" cy="830104"/>
          </a:xfrm>
          <a:custGeom>
            <a:avLst/>
            <a:gdLst/>
            <a:ahLst/>
            <a:cxnLst/>
            <a:rect l="l" t="t" r="r" b="b"/>
            <a:pathLst>
              <a:path w="927100" h="1106804">
                <a:moveTo>
                  <a:pt x="926591" y="6095"/>
                </a:moveTo>
                <a:lnTo>
                  <a:pt x="926591" y="3048"/>
                </a:lnTo>
                <a:lnTo>
                  <a:pt x="923544" y="0"/>
                </a:lnTo>
                <a:lnTo>
                  <a:pt x="3047" y="0"/>
                </a:lnTo>
                <a:lnTo>
                  <a:pt x="0" y="3048"/>
                </a:lnTo>
                <a:lnTo>
                  <a:pt x="0" y="6096"/>
                </a:lnTo>
                <a:lnTo>
                  <a:pt x="6095" y="13334"/>
                </a:lnTo>
                <a:lnTo>
                  <a:pt x="6095" y="6095"/>
                </a:lnTo>
                <a:lnTo>
                  <a:pt x="926591" y="6095"/>
                </a:lnTo>
                <a:close/>
              </a:path>
              <a:path w="927100" h="1106804">
                <a:moveTo>
                  <a:pt x="919733" y="1106423"/>
                </a:moveTo>
                <a:lnTo>
                  <a:pt x="919733" y="1098280"/>
                </a:lnTo>
                <a:lnTo>
                  <a:pt x="6095" y="13334"/>
                </a:lnTo>
                <a:lnTo>
                  <a:pt x="6095" y="1106423"/>
                </a:lnTo>
                <a:lnTo>
                  <a:pt x="919733" y="1106423"/>
                </a:lnTo>
                <a:close/>
              </a:path>
              <a:path w="927100" h="1106804">
                <a:moveTo>
                  <a:pt x="926591" y="1106423"/>
                </a:moveTo>
                <a:lnTo>
                  <a:pt x="926591" y="6096"/>
                </a:lnTo>
                <a:lnTo>
                  <a:pt x="919733" y="6095"/>
                </a:lnTo>
                <a:lnTo>
                  <a:pt x="919733" y="1098280"/>
                </a:lnTo>
                <a:lnTo>
                  <a:pt x="926591" y="1106423"/>
                </a:lnTo>
                <a:close/>
              </a:path>
            </a:pathLst>
          </a:custGeom>
          <a:solidFill>
            <a:srgbClr val="1526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626370" y="3077528"/>
            <a:ext cx="696777" cy="834390"/>
          </a:xfrm>
          <a:custGeom>
            <a:avLst/>
            <a:gdLst/>
            <a:ahLst/>
            <a:cxnLst/>
            <a:rect l="l" t="t" r="r" b="b"/>
            <a:pathLst>
              <a:path w="927100" h="1112520">
                <a:moveTo>
                  <a:pt x="926591" y="1110234"/>
                </a:moveTo>
                <a:lnTo>
                  <a:pt x="926591" y="3048"/>
                </a:lnTo>
                <a:lnTo>
                  <a:pt x="923544" y="0"/>
                </a:lnTo>
                <a:lnTo>
                  <a:pt x="3047" y="0"/>
                </a:lnTo>
                <a:lnTo>
                  <a:pt x="0" y="3048"/>
                </a:lnTo>
                <a:lnTo>
                  <a:pt x="0" y="1110234"/>
                </a:lnTo>
                <a:lnTo>
                  <a:pt x="3048" y="1112520"/>
                </a:lnTo>
                <a:lnTo>
                  <a:pt x="6096" y="1112520"/>
                </a:lnTo>
                <a:lnTo>
                  <a:pt x="6096" y="12192"/>
                </a:lnTo>
                <a:lnTo>
                  <a:pt x="12954" y="6096"/>
                </a:lnTo>
                <a:lnTo>
                  <a:pt x="12953" y="12192"/>
                </a:lnTo>
                <a:lnTo>
                  <a:pt x="913638" y="12192"/>
                </a:lnTo>
                <a:lnTo>
                  <a:pt x="913638" y="6096"/>
                </a:lnTo>
                <a:lnTo>
                  <a:pt x="919734" y="12192"/>
                </a:lnTo>
                <a:lnTo>
                  <a:pt x="919734" y="1112520"/>
                </a:lnTo>
                <a:lnTo>
                  <a:pt x="923544" y="1112520"/>
                </a:lnTo>
                <a:lnTo>
                  <a:pt x="926591" y="1110234"/>
                </a:lnTo>
                <a:close/>
              </a:path>
              <a:path w="927100" h="1112520">
                <a:moveTo>
                  <a:pt x="12953" y="12192"/>
                </a:moveTo>
                <a:lnTo>
                  <a:pt x="12954" y="6096"/>
                </a:lnTo>
                <a:lnTo>
                  <a:pt x="6096" y="12192"/>
                </a:lnTo>
                <a:lnTo>
                  <a:pt x="12953" y="12192"/>
                </a:lnTo>
                <a:close/>
              </a:path>
              <a:path w="927100" h="1112520">
                <a:moveTo>
                  <a:pt x="12954" y="1100328"/>
                </a:moveTo>
                <a:lnTo>
                  <a:pt x="12953" y="12192"/>
                </a:lnTo>
                <a:lnTo>
                  <a:pt x="6096" y="12192"/>
                </a:lnTo>
                <a:lnTo>
                  <a:pt x="6096" y="1100328"/>
                </a:lnTo>
                <a:lnTo>
                  <a:pt x="12954" y="1100328"/>
                </a:lnTo>
                <a:close/>
              </a:path>
              <a:path w="927100" h="1112520">
                <a:moveTo>
                  <a:pt x="919734" y="1100328"/>
                </a:moveTo>
                <a:lnTo>
                  <a:pt x="6096" y="1100328"/>
                </a:lnTo>
                <a:lnTo>
                  <a:pt x="12954" y="1106424"/>
                </a:lnTo>
                <a:lnTo>
                  <a:pt x="12954" y="1112520"/>
                </a:lnTo>
                <a:lnTo>
                  <a:pt x="913638" y="1112520"/>
                </a:lnTo>
                <a:lnTo>
                  <a:pt x="913638" y="1106424"/>
                </a:lnTo>
                <a:lnTo>
                  <a:pt x="919734" y="1100328"/>
                </a:lnTo>
                <a:close/>
              </a:path>
              <a:path w="927100" h="1112520">
                <a:moveTo>
                  <a:pt x="12954" y="1112520"/>
                </a:moveTo>
                <a:lnTo>
                  <a:pt x="12954" y="1106424"/>
                </a:lnTo>
                <a:lnTo>
                  <a:pt x="6096" y="1100328"/>
                </a:lnTo>
                <a:lnTo>
                  <a:pt x="6096" y="1112520"/>
                </a:lnTo>
                <a:lnTo>
                  <a:pt x="12954" y="1112520"/>
                </a:lnTo>
                <a:close/>
              </a:path>
              <a:path w="927100" h="1112520">
                <a:moveTo>
                  <a:pt x="919734" y="12192"/>
                </a:moveTo>
                <a:lnTo>
                  <a:pt x="913638" y="6096"/>
                </a:lnTo>
                <a:lnTo>
                  <a:pt x="913638" y="12192"/>
                </a:lnTo>
                <a:lnTo>
                  <a:pt x="919734" y="12192"/>
                </a:lnTo>
                <a:close/>
              </a:path>
              <a:path w="927100" h="1112520">
                <a:moveTo>
                  <a:pt x="919734" y="1100328"/>
                </a:moveTo>
                <a:lnTo>
                  <a:pt x="919734" y="12192"/>
                </a:lnTo>
                <a:lnTo>
                  <a:pt x="913638" y="12192"/>
                </a:lnTo>
                <a:lnTo>
                  <a:pt x="913638" y="1100328"/>
                </a:lnTo>
                <a:lnTo>
                  <a:pt x="919734" y="1100328"/>
                </a:lnTo>
                <a:close/>
              </a:path>
              <a:path w="927100" h="1112520">
                <a:moveTo>
                  <a:pt x="919734" y="1112520"/>
                </a:moveTo>
                <a:lnTo>
                  <a:pt x="919734" y="1100328"/>
                </a:lnTo>
                <a:lnTo>
                  <a:pt x="913638" y="1106424"/>
                </a:lnTo>
                <a:lnTo>
                  <a:pt x="913638" y="1112520"/>
                </a:lnTo>
                <a:lnTo>
                  <a:pt x="919734" y="1112520"/>
                </a:lnTo>
                <a:close/>
              </a:path>
            </a:pathLst>
          </a:custGeom>
          <a:solidFill>
            <a:srgbClr val="1526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630953" y="3082099"/>
            <a:ext cx="686754" cy="602091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1908" rIns="0" bIns="0" rtlCol="0">
            <a:spAutoFit/>
          </a:bodyPr>
          <a:lstStyle/>
          <a:p>
            <a:pPr>
              <a:spcBef>
                <a:spcPts val="15"/>
              </a:spcBef>
            </a:pPr>
            <a:endParaRPr sz="1500">
              <a:latin typeface="Times New Roman"/>
              <a:cs typeface="Times New Roman"/>
            </a:endParaRPr>
          </a:p>
          <a:p>
            <a:pPr marL="954" algn="ctr"/>
            <a:r>
              <a:rPr sz="1200" spc="-4" dirty="0">
                <a:latin typeface="Century Gothic"/>
                <a:cs typeface="Century Gothic"/>
              </a:rPr>
              <a:t>OIC</a:t>
            </a:r>
            <a:endParaRPr sz="1200">
              <a:latin typeface="Century Gothic"/>
              <a:cs typeface="Century Gothic"/>
            </a:endParaRPr>
          </a:p>
          <a:p>
            <a:pPr marL="477" algn="ctr"/>
            <a:r>
              <a:rPr sz="1200" spc="-4" dirty="0">
                <a:latin typeface="Century Gothic"/>
                <a:cs typeface="Century Gothic"/>
              </a:rPr>
              <a:t>Client</a:t>
            </a:r>
            <a:endParaRPr sz="1200">
              <a:latin typeface="Century Gothic"/>
              <a:cs typeface="Century Gothic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728076" y="3077528"/>
            <a:ext cx="743547" cy="830104"/>
          </a:xfrm>
          <a:custGeom>
            <a:avLst/>
            <a:gdLst/>
            <a:ahLst/>
            <a:cxnLst/>
            <a:rect l="l" t="t" r="r" b="b"/>
            <a:pathLst>
              <a:path w="989329" h="1106804">
                <a:moveTo>
                  <a:pt x="989076" y="6095"/>
                </a:moveTo>
                <a:lnTo>
                  <a:pt x="989076" y="3048"/>
                </a:lnTo>
                <a:lnTo>
                  <a:pt x="986028" y="0"/>
                </a:lnTo>
                <a:lnTo>
                  <a:pt x="2285" y="0"/>
                </a:lnTo>
                <a:lnTo>
                  <a:pt x="0" y="3048"/>
                </a:lnTo>
                <a:lnTo>
                  <a:pt x="0" y="6096"/>
                </a:lnTo>
                <a:lnTo>
                  <a:pt x="6096" y="12877"/>
                </a:lnTo>
                <a:lnTo>
                  <a:pt x="6096" y="6095"/>
                </a:lnTo>
                <a:lnTo>
                  <a:pt x="989076" y="6095"/>
                </a:lnTo>
                <a:close/>
              </a:path>
              <a:path w="989329" h="1106804">
                <a:moveTo>
                  <a:pt x="982980" y="1106423"/>
                </a:moveTo>
                <a:lnTo>
                  <a:pt x="982980" y="1099642"/>
                </a:lnTo>
                <a:lnTo>
                  <a:pt x="6096" y="12877"/>
                </a:lnTo>
                <a:lnTo>
                  <a:pt x="6096" y="1106423"/>
                </a:lnTo>
                <a:lnTo>
                  <a:pt x="982980" y="1106423"/>
                </a:lnTo>
                <a:close/>
              </a:path>
              <a:path w="989329" h="1106804">
                <a:moveTo>
                  <a:pt x="989076" y="1106423"/>
                </a:moveTo>
                <a:lnTo>
                  <a:pt x="989076" y="6096"/>
                </a:lnTo>
                <a:lnTo>
                  <a:pt x="982980" y="6095"/>
                </a:lnTo>
                <a:lnTo>
                  <a:pt x="982980" y="1099642"/>
                </a:lnTo>
                <a:lnTo>
                  <a:pt x="989076" y="1106423"/>
                </a:lnTo>
                <a:close/>
              </a:path>
            </a:pathLst>
          </a:custGeom>
          <a:solidFill>
            <a:srgbClr val="1526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732658" y="3082099"/>
            <a:ext cx="734479" cy="825341"/>
          </a:xfrm>
          <a:custGeom>
            <a:avLst/>
            <a:gdLst/>
            <a:ahLst/>
            <a:cxnLst/>
            <a:rect l="l" t="t" r="r" b="b"/>
            <a:pathLst>
              <a:path w="977265" h="1100454">
                <a:moveTo>
                  <a:pt x="0" y="0"/>
                </a:moveTo>
                <a:lnTo>
                  <a:pt x="0" y="1100327"/>
                </a:lnTo>
                <a:lnTo>
                  <a:pt x="976883" y="1100327"/>
                </a:lnTo>
                <a:lnTo>
                  <a:pt x="976883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728076" y="3077528"/>
            <a:ext cx="743547" cy="834390"/>
          </a:xfrm>
          <a:custGeom>
            <a:avLst/>
            <a:gdLst/>
            <a:ahLst/>
            <a:cxnLst/>
            <a:rect l="l" t="t" r="r" b="b"/>
            <a:pathLst>
              <a:path w="989329" h="1112520">
                <a:moveTo>
                  <a:pt x="989076" y="1110234"/>
                </a:moveTo>
                <a:lnTo>
                  <a:pt x="989076" y="3048"/>
                </a:lnTo>
                <a:lnTo>
                  <a:pt x="986028" y="0"/>
                </a:lnTo>
                <a:lnTo>
                  <a:pt x="2285" y="0"/>
                </a:lnTo>
                <a:lnTo>
                  <a:pt x="0" y="3048"/>
                </a:lnTo>
                <a:lnTo>
                  <a:pt x="0" y="1110234"/>
                </a:lnTo>
                <a:lnTo>
                  <a:pt x="2286" y="1112520"/>
                </a:lnTo>
                <a:lnTo>
                  <a:pt x="6096" y="1112520"/>
                </a:lnTo>
                <a:lnTo>
                  <a:pt x="6096" y="12192"/>
                </a:lnTo>
                <a:lnTo>
                  <a:pt x="12192" y="6096"/>
                </a:lnTo>
                <a:lnTo>
                  <a:pt x="12191" y="12192"/>
                </a:lnTo>
                <a:lnTo>
                  <a:pt x="976122" y="12192"/>
                </a:lnTo>
                <a:lnTo>
                  <a:pt x="976122" y="6096"/>
                </a:lnTo>
                <a:lnTo>
                  <a:pt x="982980" y="12192"/>
                </a:lnTo>
                <a:lnTo>
                  <a:pt x="982980" y="1112520"/>
                </a:lnTo>
                <a:lnTo>
                  <a:pt x="986028" y="1112520"/>
                </a:lnTo>
                <a:lnTo>
                  <a:pt x="989076" y="1110234"/>
                </a:lnTo>
                <a:close/>
              </a:path>
              <a:path w="989329" h="1112520">
                <a:moveTo>
                  <a:pt x="12191" y="12192"/>
                </a:moveTo>
                <a:lnTo>
                  <a:pt x="12192" y="6096"/>
                </a:lnTo>
                <a:lnTo>
                  <a:pt x="6096" y="12192"/>
                </a:lnTo>
                <a:lnTo>
                  <a:pt x="12191" y="12192"/>
                </a:lnTo>
                <a:close/>
              </a:path>
              <a:path w="989329" h="1112520">
                <a:moveTo>
                  <a:pt x="12191" y="1100328"/>
                </a:moveTo>
                <a:lnTo>
                  <a:pt x="12191" y="12192"/>
                </a:lnTo>
                <a:lnTo>
                  <a:pt x="6096" y="12192"/>
                </a:lnTo>
                <a:lnTo>
                  <a:pt x="6096" y="1100328"/>
                </a:lnTo>
                <a:lnTo>
                  <a:pt x="12191" y="1100328"/>
                </a:lnTo>
                <a:close/>
              </a:path>
              <a:path w="989329" h="1112520">
                <a:moveTo>
                  <a:pt x="982980" y="1100328"/>
                </a:moveTo>
                <a:lnTo>
                  <a:pt x="6096" y="1100328"/>
                </a:lnTo>
                <a:lnTo>
                  <a:pt x="12192" y="1106424"/>
                </a:lnTo>
                <a:lnTo>
                  <a:pt x="12191" y="1112520"/>
                </a:lnTo>
                <a:lnTo>
                  <a:pt x="976122" y="1112520"/>
                </a:lnTo>
                <a:lnTo>
                  <a:pt x="976122" y="1106424"/>
                </a:lnTo>
                <a:lnTo>
                  <a:pt x="982980" y="1100328"/>
                </a:lnTo>
                <a:close/>
              </a:path>
              <a:path w="989329" h="1112520">
                <a:moveTo>
                  <a:pt x="12191" y="1112520"/>
                </a:moveTo>
                <a:lnTo>
                  <a:pt x="12192" y="1106424"/>
                </a:lnTo>
                <a:lnTo>
                  <a:pt x="6096" y="1100328"/>
                </a:lnTo>
                <a:lnTo>
                  <a:pt x="6096" y="1112520"/>
                </a:lnTo>
                <a:lnTo>
                  <a:pt x="12191" y="1112520"/>
                </a:lnTo>
                <a:close/>
              </a:path>
              <a:path w="989329" h="1112520">
                <a:moveTo>
                  <a:pt x="982980" y="12192"/>
                </a:moveTo>
                <a:lnTo>
                  <a:pt x="976122" y="6096"/>
                </a:lnTo>
                <a:lnTo>
                  <a:pt x="976122" y="12192"/>
                </a:lnTo>
                <a:lnTo>
                  <a:pt x="982980" y="12192"/>
                </a:lnTo>
                <a:close/>
              </a:path>
              <a:path w="989329" h="1112520">
                <a:moveTo>
                  <a:pt x="982980" y="1100328"/>
                </a:moveTo>
                <a:lnTo>
                  <a:pt x="982980" y="12192"/>
                </a:lnTo>
                <a:lnTo>
                  <a:pt x="976122" y="12192"/>
                </a:lnTo>
                <a:lnTo>
                  <a:pt x="976122" y="1100328"/>
                </a:lnTo>
                <a:lnTo>
                  <a:pt x="982980" y="1100328"/>
                </a:lnTo>
                <a:close/>
              </a:path>
              <a:path w="989329" h="1112520">
                <a:moveTo>
                  <a:pt x="982980" y="1112520"/>
                </a:moveTo>
                <a:lnTo>
                  <a:pt x="982980" y="1100328"/>
                </a:lnTo>
                <a:lnTo>
                  <a:pt x="976122" y="1106424"/>
                </a:lnTo>
                <a:lnTo>
                  <a:pt x="976122" y="1112520"/>
                </a:lnTo>
                <a:lnTo>
                  <a:pt x="982980" y="1112520"/>
                </a:lnTo>
                <a:close/>
              </a:path>
            </a:pathLst>
          </a:custGeom>
          <a:solidFill>
            <a:srgbClr val="1526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317611" y="3455861"/>
            <a:ext cx="2415333" cy="78104"/>
          </a:xfrm>
          <a:custGeom>
            <a:avLst/>
            <a:gdLst/>
            <a:ahLst/>
            <a:cxnLst/>
            <a:rect l="l" t="t" r="r" b="b"/>
            <a:pathLst>
              <a:path w="3213734" h="104139">
                <a:moveTo>
                  <a:pt x="3188155" y="51815"/>
                </a:moveTo>
                <a:lnTo>
                  <a:pt x="3177645" y="45720"/>
                </a:lnTo>
                <a:lnTo>
                  <a:pt x="0" y="45720"/>
                </a:lnTo>
                <a:lnTo>
                  <a:pt x="0" y="57912"/>
                </a:lnTo>
                <a:lnTo>
                  <a:pt x="3177645" y="57911"/>
                </a:lnTo>
                <a:lnTo>
                  <a:pt x="3188155" y="51815"/>
                </a:lnTo>
                <a:close/>
              </a:path>
              <a:path w="3213734" h="104139">
                <a:moveTo>
                  <a:pt x="3213354" y="51815"/>
                </a:moveTo>
                <a:lnTo>
                  <a:pt x="3128009" y="1524"/>
                </a:lnTo>
                <a:lnTo>
                  <a:pt x="3124961" y="0"/>
                </a:lnTo>
                <a:lnTo>
                  <a:pt x="3121152" y="1524"/>
                </a:lnTo>
                <a:lnTo>
                  <a:pt x="3118865" y="3810"/>
                </a:lnTo>
                <a:lnTo>
                  <a:pt x="3117341" y="6858"/>
                </a:lnTo>
                <a:lnTo>
                  <a:pt x="3118104" y="11430"/>
                </a:lnTo>
                <a:lnTo>
                  <a:pt x="3121152" y="12953"/>
                </a:lnTo>
                <a:lnTo>
                  <a:pt x="3177645" y="45720"/>
                </a:lnTo>
                <a:lnTo>
                  <a:pt x="3200400" y="45720"/>
                </a:lnTo>
                <a:lnTo>
                  <a:pt x="3200400" y="59449"/>
                </a:lnTo>
                <a:lnTo>
                  <a:pt x="3213354" y="51815"/>
                </a:lnTo>
                <a:close/>
              </a:path>
              <a:path w="3213734" h="104139">
                <a:moveTo>
                  <a:pt x="3200400" y="59449"/>
                </a:moveTo>
                <a:lnTo>
                  <a:pt x="3200400" y="57912"/>
                </a:lnTo>
                <a:lnTo>
                  <a:pt x="3177645" y="57912"/>
                </a:lnTo>
                <a:lnTo>
                  <a:pt x="3121152" y="90677"/>
                </a:lnTo>
                <a:lnTo>
                  <a:pt x="3118104" y="92201"/>
                </a:lnTo>
                <a:lnTo>
                  <a:pt x="3117341" y="96774"/>
                </a:lnTo>
                <a:lnTo>
                  <a:pt x="3118865" y="99822"/>
                </a:lnTo>
                <a:lnTo>
                  <a:pt x="3121152" y="102870"/>
                </a:lnTo>
                <a:lnTo>
                  <a:pt x="3124961" y="103632"/>
                </a:lnTo>
                <a:lnTo>
                  <a:pt x="3128009" y="102108"/>
                </a:lnTo>
                <a:lnTo>
                  <a:pt x="3200400" y="59449"/>
                </a:lnTo>
                <a:close/>
              </a:path>
              <a:path w="3213734" h="104139">
                <a:moveTo>
                  <a:pt x="3197352" y="57912"/>
                </a:moveTo>
                <a:lnTo>
                  <a:pt x="3197352" y="57150"/>
                </a:lnTo>
                <a:lnTo>
                  <a:pt x="3188155" y="51815"/>
                </a:lnTo>
                <a:lnTo>
                  <a:pt x="3177645" y="57912"/>
                </a:lnTo>
                <a:lnTo>
                  <a:pt x="3197352" y="57912"/>
                </a:lnTo>
                <a:close/>
              </a:path>
              <a:path w="3213734" h="104139">
                <a:moveTo>
                  <a:pt x="3200400" y="57912"/>
                </a:moveTo>
                <a:lnTo>
                  <a:pt x="3200400" y="45720"/>
                </a:lnTo>
                <a:lnTo>
                  <a:pt x="3177645" y="45720"/>
                </a:lnTo>
                <a:lnTo>
                  <a:pt x="3188155" y="51815"/>
                </a:lnTo>
                <a:lnTo>
                  <a:pt x="3197352" y="46482"/>
                </a:lnTo>
                <a:lnTo>
                  <a:pt x="3197352" y="57912"/>
                </a:lnTo>
                <a:lnTo>
                  <a:pt x="3200400" y="57912"/>
                </a:lnTo>
                <a:close/>
              </a:path>
              <a:path w="3213734" h="104139">
                <a:moveTo>
                  <a:pt x="3197352" y="57150"/>
                </a:moveTo>
                <a:lnTo>
                  <a:pt x="3197352" y="46482"/>
                </a:lnTo>
                <a:lnTo>
                  <a:pt x="3188155" y="51815"/>
                </a:lnTo>
                <a:lnTo>
                  <a:pt x="3197352" y="57150"/>
                </a:lnTo>
                <a:close/>
              </a:path>
            </a:pathLst>
          </a:custGeom>
          <a:solidFill>
            <a:srgbClr val="1526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317611" y="3455861"/>
            <a:ext cx="2415333" cy="78104"/>
          </a:xfrm>
          <a:custGeom>
            <a:avLst/>
            <a:gdLst/>
            <a:ahLst/>
            <a:cxnLst/>
            <a:rect l="l" t="t" r="r" b="b"/>
            <a:pathLst>
              <a:path w="3213734" h="104139">
                <a:moveTo>
                  <a:pt x="3188155" y="51815"/>
                </a:moveTo>
                <a:lnTo>
                  <a:pt x="3177645" y="45720"/>
                </a:lnTo>
                <a:lnTo>
                  <a:pt x="0" y="45720"/>
                </a:lnTo>
                <a:lnTo>
                  <a:pt x="0" y="57912"/>
                </a:lnTo>
                <a:lnTo>
                  <a:pt x="3177645" y="57911"/>
                </a:lnTo>
                <a:lnTo>
                  <a:pt x="3188155" y="51815"/>
                </a:lnTo>
                <a:close/>
              </a:path>
              <a:path w="3213734" h="104139">
                <a:moveTo>
                  <a:pt x="3213354" y="51815"/>
                </a:moveTo>
                <a:lnTo>
                  <a:pt x="3128009" y="1524"/>
                </a:lnTo>
                <a:lnTo>
                  <a:pt x="3124961" y="0"/>
                </a:lnTo>
                <a:lnTo>
                  <a:pt x="3121152" y="1524"/>
                </a:lnTo>
                <a:lnTo>
                  <a:pt x="3118865" y="3810"/>
                </a:lnTo>
                <a:lnTo>
                  <a:pt x="3117341" y="6858"/>
                </a:lnTo>
                <a:lnTo>
                  <a:pt x="3118104" y="11430"/>
                </a:lnTo>
                <a:lnTo>
                  <a:pt x="3121152" y="12953"/>
                </a:lnTo>
                <a:lnTo>
                  <a:pt x="3177645" y="45720"/>
                </a:lnTo>
                <a:lnTo>
                  <a:pt x="3200400" y="45720"/>
                </a:lnTo>
                <a:lnTo>
                  <a:pt x="3200400" y="59449"/>
                </a:lnTo>
                <a:lnTo>
                  <a:pt x="3213354" y="51815"/>
                </a:lnTo>
                <a:close/>
              </a:path>
              <a:path w="3213734" h="104139">
                <a:moveTo>
                  <a:pt x="3200400" y="59449"/>
                </a:moveTo>
                <a:lnTo>
                  <a:pt x="3200400" y="57912"/>
                </a:lnTo>
                <a:lnTo>
                  <a:pt x="3177645" y="57912"/>
                </a:lnTo>
                <a:lnTo>
                  <a:pt x="3121152" y="90677"/>
                </a:lnTo>
                <a:lnTo>
                  <a:pt x="3118104" y="92201"/>
                </a:lnTo>
                <a:lnTo>
                  <a:pt x="3117341" y="96774"/>
                </a:lnTo>
                <a:lnTo>
                  <a:pt x="3118865" y="99822"/>
                </a:lnTo>
                <a:lnTo>
                  <a:pt x="3121152" y="102870"/>
                </a:lnTo>
                <a:lnTo>
                  <a:pt x="3124961" y="103632"/>
                </a:lnTo>
                <a:lnTo>
                  <a:pt x="3128009" y="102108"/>
                </a:lnTo>
                <a:lnTo>
                  <a:pt x="3200400" y="59449"/>
                </a:lnTo>
                <a:close/>
              </a:path>
              <a:path w="3213734" h="104139">
                <a:moveTo>
                  <a:pt x="3197352" y="57912"/>
                </a:moveTo>
                <a:lnTo>
                  <a:pt x="3197352" y="57150"/>
                </a:lnTo>
                <a:lnTo>
                  <a:pt x="3188155" y="51815"/>
                </a:lnTo>
                <a:lnTo>
                  <a:pt x="3177645" y="57912"/>
                </a:lnTo>
                <a:lnTo>
                  <a:pt x="3197352" y="57912"/>
                </a:lnTo>
                <a:close/>
              </a:path>
              <a:path w="3213734" h="104139">
                <a:moveTo>
                  <a:pt x="3200400" y="57912"/>
                </a:moveTo>
                <a:lnTo>
                  <a:pt x="3200400" y="45720"/>
                </a:lnTo>
                <a:lnTo>
                  <a:pt x="3177645" y="45720"/>
                </a:lnTo>
                <a:lnTo>
                  <a:pt x="3188155" y="51815"/>
                </a:lnTo>
                <a:lnTo>
                  <a:pt x="3197352" y="46482"/>
                </a:lnTo>
                <a:lnTo>
                  <a:pt x="3197352" y="57912"/>
                </a:lnTo>
                <a:lnTo>
                  <a:pt x="3200400" y="57912"/>
                </a:lnTo>
                <a:close/>
              </a:path>
              <a:path w="3213734" h="104139">
                <a:moveTo>
                  <a:pt x="3197352" y="57150"/>
                </a:moveTo>
                <a:lnTo>
                  <a:pt x="3197352" y="46482"/>
                </a:lnTo>
                <a:lnTo>
                  <a:pt x="3188155" y="51815"/>
                </a:lnTo>
                <a:lnTo>
                  <a:pt x="3197352" y="57150"/>
                </a:lnTo>
                <a:close/>
              </a:path>
            </a:pathLst>
          </a:custGeom>
          <a:solidFill>
            <a:srgbClr val="1526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4222084" y="4032123"/>
            <a:ext cx="619463" cy="19002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8"/>
            <a:r>
              <a:rPr sz="1200" b="1" spc="-4" dirty="0">
                <a:solidFill>
                  <a:srgbClr val="1C3339"/>
                </a:solidFill>
                <a:latin typeface="Century Gothic"/>
                <a:cs typeface="Century Gothic"/>
              </a:rPr>
              <a:t>Model</a:t>
            </a:r>
            <a:r>
              <a:rPr sz="1200" b="1" spc="-64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200" b="1" dirty="0">
                <a:solidFill>
                  <a:srgbClr val="1C3339"/>
                </a:solidFill>
                <a:latin typeface="Century Gothic"/>
                <a:cs typeface="Century Gothic"/>
              </a:rPr>
              <a:t>1</a:t>
            </a:r>
            <a:endParaRPr sz="1200">
              <a:latin typeface="Century Gothic"/>
              <a:cs typeface="Century Gothic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743539" y="3685672"/>
            <a:ext cx="231940" cy="2073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743538" y="3685671"/>
            <a:ext cx="231941" cy="210503"/>
          </a:xfrm>
          <a:custGeom>
            <a:avLst/>
            <a:gdLst/>
            <a:ahLst/>
            <a:cxnLst/>
            <a:rect l="l" t="t" r="r" b="b"/>
            <a:pathLst>
              <a:path w="308609" h="280670">
                <a:moveTo>
                  <a:pt x="308610" y="140117"/>
                </a:moveTo>
                <a:lnTo>
                  <a:pt x="308610" y="132497"/>
                </a:lnTo>
                <a:lnTo>
                  <a:pt x="307848" y="125639"/>
                </a:lnTo>
                <a:lnTo>
                  <a:pt x="297140" y="87311"/>
                </a:lnTo>
                <a:lnTo>
                  <a:pt x="253029" y="31500"/>
                </a:lnTo>
                <a:lnTo>
                  <a:pt x="189455" y="3529"/>
                </a:lnTo>
                <a:lnTo>
                  <a:pt x="154419" y="0"/>
                </a:lnTo>
                <a:lnTo>
                  <a:pt x="119376" y="3450"/>
                </a:lnTo>
                <a:lnTo>
                  <a:pt x="55752" y="31318"/>
                </a:lnTo>
                <a:lnTo>
                  <a:pt x="11539" y="87187"/>
                </a:lnTo>
                <a:lnTo>
                  <a:pt x="761" y="125639"/>
                </a:lnTo>
                <a:lnTo>
                  <a:pt x="0" y="133259"/>
                </a:lnTo>
                <a:lnTo>
                  <a:pt x="0" y="147737"/>
                </a:lnTo>
                <a:lnTo>
                  <a:pt x="762" y="154595"/>
                </a:lnTo>
                <a:lnTo>
                  <a:pt x="1524" y="162215"/>
                </a:lnTo>
                <a:lnTo>
                  <a:pt x="9144" y="184223"/>
                </a:lnTo>
                <a:lnTo>
                  <a:pt x="9144" y="133259"/>
                </a:lnTo>
                <a:lnTo>
                  <a:pt x="9905" y="126401"/>
                </a:lnTo>
                <a:lnTo>
                  <a:pt x="21822" y="86972"/>
                </a:lnTo>
                <a:lnTo>
                  <a:pt x="70980" y="32486"/>
                </a:lnTo>
                <a:lnTo>
                  <a:pt x="139971" y="10247"/>
                </a:lnTo>
                <a:lnTo>
                  <a:pt x="176677" y="11127"/>
                </a:lnTo>
                <a:lnTo>
                  <a:pt x="244060" y="36698"/>
                </a:lnTo>
                <a:lnTo>
                  <a:pt x="289467" y="93768"/>
                </a:lnTo>
                <a:lnTo>
                  <a:pt x="298704" y="134021"/>
                </a:lnTo>
                <a:lnTo>
                  <a:pt x="299466" y="140117"/>
                </a:lnTo>
                <a:lnTo>
                  <a:pt x="299466" y="185677"/>
                </a:lnTo>
                <a:lnTo>
                  <a:pt x="301833" y="180633"/>
                </a:lnTo>
                <a:lnTo>
                  <a:pt x="308610" y="140117"/>
                </a:lnTo>
                <a:close/>
              </a:path>
              <a:path w="308609" h="280670">
                <a:moveTo>
                  <a:pt x="299466" y="185677"/>
                </a:moveTo>
                <a:lnTo>
                  <a:pt x="299466" y="140117"/>
                </a:lnTo>
                <a:lnTo>
                  <a:pt x="298704" y="146975"/>
                </a:lnTo>
                <a:lnTo>
                  <a:pt x="289706" y="186474"/>
                </a:lnTo>
                <a:lnTo>
                  <a:pt x="245308" y="242984"/>
                </a:lnTo>
                <a:lnTo>
                  <a:pt x="179116" y="269089"/>
                </a:lnTo>
                <a:lnTo>
                  <a:pt x="142875" y="270581"/>
                </a:lnTo>
                <a:lnTo>
                  <a:pt x="107219" y="264284"/>
                </a:lnTo>
                <a:lnTo>
                  <a:pt x="45706" y="228065"/>
                </a:lnTo>
                <a:lnTo>
                  <a:pt x="10668" y="159929"/>
                </a:lnTo>
                <a:lnTo>
                  <a:pt x="9144" y="146975"/>
                </a:lnTo>
                <a:lnTo>
                  <a:pt x="9144" y="184223"/>
                </a:lnTo>
                <a:lnTo>
                  <a:pt x="36016" y="231441"/>
                </a:lnTo>
                <a:lnTo>
                  <a:pt x="95281" y="270583"/>
                </a:lnTo>
                <a:lnTo>
                  <a:pt x="165744" y="280330"/>
                </a:lnTo>
                <a:lnTo>
                  <a:pt x="200934" y="274396"/>
                </a:lnTo>
                <a:lnTo>
                  <a:pt x="233835" y="261374"/>
                </a:lnTo>
                <a:lnTo>
                  <a:pt x="262749" y="241348"/>
                </a:lnTo>
                <a:lnTo>
                  <a:pt x="285981" y="214406"/>
                </a:lnTo>
                <a:lnTo>
                  <a:pt x="299466" y="185677"/>
                </a:lnTo>
                <a:close/>
              </a:path>
            </a:pathLst>
          </a:custGeom>
          <a:solidFill>
            <a:srgbClr val="1A32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5732658" y="3082099"/>
            <a:ext cx="734479" cy="825341"/>
          </a:xfrm>
          <a:prstGeom prst="rect">
            <a:avLst/>
          </a:prstGeom>
        </p:spPr>
        <p:txBody>
          <a:bodyPr vert="horz" wrap="square" lIns="0" tIns="1908" rIns="0" bIns="0" rtlCol="0">
            <a:spAutoFit/>
          </a:bodyPr>
          <a:lstStyle/>
          <a:p>
            <a:pPr>
              <a:spcBef>
                <a:spcPts val="15"/>
              </a:spcBef>
            </a:pPr>
            <a:endParaRPr sz="1500">
              <a:latin typeface="Times New Roman"/>
              <a:cs typeface="Times New Roman"/>
            </a:endParaRPr>
          </a:p>
          <a:p>
            <a:pPr marL="221275"/>
            <a:r>
              <a:rPr sz="1200" spc="-4" dirty="0">
                <a:latin typeface="Century Gothic"/>
                <a:cs typeface="Century Gothic"/>
              </a:rPr>
              <a:t>OIC</a:t>
            </a:r>
            <a:endParaRPr sz="1200">
              <a:latin typeface="Century Gothic"/>
              <a:cs typeface="Century Gothic"/>
            </a:endParaRPr>
          </a:p>
          <a:p>
            <a:pPr marL="141158"/>
            <a:r>
              <a:rPr sz="1200" dirty="0">
                <a:latin typeface="Century Gothic"/>
                <a:cs typeface="Century Gothic"/>
              </a:rPr>
              <a:t>Server</a:t>
            </a:r>
            <a:endParaRPr sz="1200">
              <a:latin typeface="Century Gothic"/>
              <a:cs typeface="Century Gothic"/>
            </a:endParaRPr>
          </a:p>
          <a:p>
            <a:pPr marL="80593">
              <a:spcBef>
                <a:spcPts val="176"/>
              </a:spcBef>
            </a:pP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R</a:t>
            </a:r>
            <a:endParaRPr sz="1200">
              <a:latin typeface="Century Gothic"/>
              <a:cs typeface="Century Gothic"/>
            </a:endParaRPr>
          </a:p>
        </p:txBody>
      </p:sp>
      <p:sp>
        <p:nvSpPr>
          <p:cNvPr id="19" name="投影片編號版面配置區 1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4788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50939" y="-3350"/>
            <a:ext cx="7793037" cy="739156"/>
          </a:xfrm>
          <a:prstGeom prst="rect">
            <a:avLst/>
          </a:prstGeom>
        </p:spPr>
        <p:txBody>
          <a:bodyPr vert="horz" wrap="square" lIns="0" tIns="366247" rIns="0" bIns="0" rtlCol="0">
            <a:spAutoFit/>
          </a:bodyPr>
          <a:lstStyle/>
          <a:p>
            <a:pPr marL="9538"/>
            <a:r>
              <a:rPr sz="2400" spc="-4" dirty="0"/>
              <a:t>Organization of an OIC</a:t>
            </a:r>
            <a:r>
              <a:rPr sz="2400" spc="45" dirty="0"/>
              <a:t> </a:t>
            </a:r>
            <a:r>
              <a:rPr sz="2400" spc="-4" dirty="0"/>
              <a:t>Device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583495" y="1059582"/>
            <a:ext cx="2874024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5912" indent="-126375">
              <a:buClr>
                <a:srgbClr val="50A83E"/>
              </a:buClr>
              <a:buFont typeface="Arial"/>
              <a:buChar char="•"/>
              <a:tabLst>
                <a:tab pos="136389" algn="l"/>
              </a:tabLst>
            </a:pPr>
            <a:r>
              <a:rPr sz="2000" spc="-4" dirty="0">
                <a:solidFill>
                  <a:srgbClr val="1C3339"/>
                </a:solidFill>
                <a:latin typeface="Century Gothic"/>
                <a:cs typeface="Century Gothic"/>
              </a:rPr>
              <a:t>OIC </a:t>
            </a: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Device</a:t>
            </a:r>
            <a:r>
              <a:rPr sz="2000" spc="-11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2000" spc="-8" dirty="0">
                <a:solidFill>
                  <a:srgbClr val="1C3339"/>
                </a:solidFill>
                <a:latin typeface="Century Gothic"/>
                <a:cs typeface="Century Gothic"/>
              </a:rPr>
              <a:t>concept</a:t>
            </a:r>
            <a:endParaRPr sz="2000" dirty="0">
              <a:latin typeface="Century Gothic"/>
              <a:cs typeface="Century Gothic"/>
            </a:endParaRPr>
          </a:p>
        </p:txBody>
      </p:sp>
      <p:sp>
        <p:nvSpPr>
          <p:cNvPr id="96" name="object 5"/>
          <p:cNvSpPr/>
          <p:nvPr/>
        </p:nvSpPr>
        <p:spPr>
          <a:xfrm>
            <a:off x="467544" y="1595087"/>
            <a:ext cx="5185410" cy="3141345"/>
          </a:xfrm>
          <a:custGeom>
            <a:avLst/>
            <a:gdLst/>
            <a:ahLst/>
            <a:cxnLst/>
            <a:rect l="l" t="t" r="r" b="b"/>
            <a:pathLst>
              <a:path w="5185409" h="3141345">
                <a:moveTo>
                  <a:pt x="5185410" y="3134868"/>
                </a:moveTo>
                <a:lnTo>
                  <a:pt x="5185410" y="6096"/>
                </a:lnTo>
                <a:lnTo>
                  <a:pt x="5180076" y="0"/>
                </a:lnTo>
                <a:lnTo>
                  <a:pt x="6095" y="0"/>
                </a:lnTo>
                <a:lnTo>
                  <a:pt x="0" y="6096"/>
                </a:lnTo>
                <a:lnTo>
                  <a:pt x="0" y="3134868"/>
                </a:lnTo>
                <a:lnTo>
                  <a:pt x="6096" y="3140964"/>
                </a:lnTo>
                <a:lnTo>
                  <a:pt x="12953" y="3140964"/>
                </a:lnTo>
                <a:lnTo>
                  <a:pt x="12954" y="25146"/>
                </a:lnTo>
                <a:lnTo>
                  <a:pt x="25908" y="12954"/>
                </a:lnTo>
                <a:lnTo>
                  <a:pt x="25908" y="25146"/>
                </a:lnTo>
                <a:lnTo>
                  <a:pt x="5160264" y="25146"/>
                </a:lnTo>
                <a:lnTo>
                  <a:pt x="5160264" y="12954"/>
                </a:lnTo>
                <a:lnTo>
                  <a:pt x="5173218" y="25146"/>
                </a:lnTo>
                <a:lnTo>
                  <a:pt x="5173218" y="3140964"/>
                </a:lnTo>
                <a:lnTo>
                  <a:pt x="5180076" y="3140964"/>
                </a:lnTo>
                <a:lnTo>
                  <a:pt x="5185410" y="3134868"/>
                </a:lnTo>
                <a:close/>
              </a:path>
              <a:path w="5185409" h="3141345">
                <a:moveTo>
                  <a:pt x="25908" y="25146"/>
                </a:moveTo>
                <a:lnTo>
                  <a:pt x="25908" y="12954"/>
                </a:lnTo>
                <a:lnTo>
                  <a:pt x="12954" y="25146"/>
                </a:lnTo>
                <a:lnTo>
                  <a:pt x="25908" y="25146"/>
                </a:lnTo>
                <a:close/>
              </a:path>
              <a:path w="5185409" h="3141345">
                <a:moveTo>
                  <a:pt x="25908" y="3115056"/>
                </a:moveTo>
                <a:lnTo>
                  <a:pt x="25908" y="25146"/>
                </a:lnTo>
                <a:lnTo>
                  <a:pt x="12954" y="25146"/>
                </a:lnTo>
                <a:lnTo>
                  <a:pt x="12954" y="3115056"/>
                </a:lnTo>
                <a:lnTo>
                  <a:pt x="25908" y="3115056"/>
                </a:lnTo>
                <a:close/>
              </a:path>
              <a:path w="5185409" h="3141345">
                <a:moveTo>
                  <a:pt x="5173218" y="3115056"/>
                </a:moveTo>
                <a:lnTo>
                  <a:pt x="12954" y="3115056"/>
                </a:lnTo>
                <a:lnTo>
                  <a:pt x="25908" y="3128010"/>
                </a:lnTo>
                <a:lnTo>
                  <a:pt x="25908" y="3140964"/>
                </a:lnTo>
                <a:lnTo>
                  <a:pt x="5160264" y="3140964"/>
                </a:lnTo>
                <a:lnTo>
                  <a:pt x="5160264" y="3128010"/>
                </a:lnTo>
                <a:lnTo>
                  <a:pt x="5173218" y="3115056"/>
                </a:lnTo>
                <a:close/>
              </a:path>
              <a:path w="5185409" h="3141345">
                <a:moveTo>
                  <a:pt x="25908" y="3140964"/>
                </a:moveTo>
                <a:lnTo>
                  <a:pt x="25908" y="3128010"/>
                </a:lnTo>
                <a:lnTo>
                  <a:pt x="12954" y="3115056"/>
                </a:lnTo>
                <a:lnTo>
                  <a:pt x="12953" y="3140964"/>
                </a:lnTo>
                <a:lnTo>
                  <a:pt x="25908" y="3140964"/>
                </a:lnTo>
                <a:close/>
              </a:path>
              <a:path w="5185409" h="3141345">
                <a:moveTo>
                  <a:pt x="5173218" y="25146"/>
                </a:moveTo>
                <a:lnTo>
                  <a:pt x="5160264" y="12954"/>
                </a:lnTo>
                <a:lnTo>
                  <a:pt x="5160264" y="25146"/>
                </a:lnTo>
                <a:lnTo>
                  <a:pt x="5173218" y="25146"/>
                </a:lnTo>
                <a:close/>
              </a:path>
              <a:path w="5185409" h="3141345">
                <a:moveTo>
                  <a:pt x="5173218" y="3115056"/>
                </a:moveTo>
                <a:lnTo>
                  <a:pt x="5173218" y="25146"/>
                </a:lnTo>
                <a:lnTo>
                  <a:pt x="5160264" y="25146"/>
                </a:lnTo>
                <a:lnTo>
                  <a:pt x="5160264" y="3115056"/>
                </a:lnTo>
                <a:lnTo>
                  <a:pt x="5173218" y="3115056"/>
                </a:lnTo>
                <a:close/>
              </a:path>
              <a:path w="5185409" h="3141345">
                <a:moveTo>
                  <a:pt x="5173218" y="3140964"/>
                </a:moveTo>
                <a:lnTo>
                  <a:pt x="5173218" y="3115056"/>
                </a:lnTo>
                <a:lnTo>
                  <a:pt x="5160264" y="3128010"/>
                </a:lnTo>
                <a:lnTo>
                  <a:pt x="5160264" y="3140964"/>
                </a:lnTo>
                <a:lnTo>
                  <a:pt x="5173218" y="3140964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7" name="object 6"/>
          <p:cNvSpPr txBox="1"/>
          <p:nvPr/>
        </p:nvSpPr>
        <p:spPr>
          <a:xfrm>
            <a:off x="2855905" y="4406613"/>
            <a:ext cx="2614930" cy="222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b="1" spc="-5" dirty="0">
                <a:solidFill>
                  <a:srgbClr val="1C3339"/>
                </a:solidFill>
                <a:latin typeface="Century Gothic"/>
                <a:cs typeface="Century Gothic"/>
              </a:rPr>
              <a:t>Physical Device e.g. light</a:t>
            </a:r>
            <a:r>
              <a:rPr sz="1400" b="1" spc="45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400" b="1" spc="-5" dirty="0">
                <a:solidFill>
                  <a:srgbClr val="1C3339"/>
                </a:solidFill>
                <a:latin typeface="Century Gothic"/>
                <a:cs typeface="Century Gothic"/>
              </a:rPr>
              <a:t>bulb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98" name="object 7"/>
          <p:cNvSpPr/>
          <p:nvPr/>
        </p:nvSpPr>
        <p:spPr>
          <a:xfrm>
            <a:off x="632898" y="2504915"/>
            <a:ext cx="2131060" cy="1625600"/>
          </a:xfrm>
          <a:custGeom>
            <a:avLst/>
            <a:gdLst/>
            <a:ahLst/>
            <a:cxnLst/>
            <a:rect l="l" t="t" r="r" b="b"/>
            <a:pathLst>
              <a:path w="2131060" h="1625600">
                <a:moveTo>
                  <a:pt x="0" y="0"/>
                </a:moveTo>
                <a:lnTo>
                  <a:pt x="0" y="1625346"/>
                </a:lnTo>
                <a:lnTo>
                  <a:pt x="2130551" y="1625346"/>
                </a:lnTo>
                <a:lnTo>
                  <a:pt x="2130551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9" name="object 8"/>
          <p:cNvSpPr/>
          <p:nvPr/>
        </p:nvSpPr>
        <p:spPr>
          <a:xfrm>
            <a:off x="619944" y="2492722"/>
            <a:ext cx="2155825" cy="1651000"/>
          </a:xfrm>
          <a:custGeom>
            <a:avLst/>
            <a:gdLst/>
            <a:ahLst/>
            <a:cxnLst/>
            <a:rect l="l" t="t" r="r" b="b"/>
            <a:pathLst>
              <a:path w="2155825" h="1651000">
                <a:moveTo>
                  <a:pt x="2155698" y="1645158"/>
                </a:moveTo>
                <a:lnTo>
                  <a:pt x="2155698" y="5334"/>
                </a:lnTo>
                <a:lnTo>
                  <a:pt x="2150364" y="0"/>
                </a:lnTo>
                <a:lnTo>
                  <a:pt x="6095" y="0"/>
                </a:lnTo>
                <a:lnTo>
                  <a:pt x="0" y="5334"/>
                </a:lnTo>
                <a:lnTo>
                  <a:pt x="0" y="1645158"/>
                </a:lnTo>
                <a:lnTo>
                  <a:pt x="6096" y="1650492"/>
                </a:lnTo>
                <a:lnTo>
                  <a:pt x="12953" y="1650492"/>
                </a:lnTo>
                <a:lnTo>
                  <a:pt x="12954" y="25146"/>
                </a:lnTo>
                <a:lnTo>
                  <a:pt x="25908" y="12192"/>
                </a:lnTo>
                <a:lnTo>
                  <a:pt x="25908" y="25146"/>
                </a:lnTo>
                <a:lnTo>
                  <a:pt x="2130552" y="25146"/>
                </a:lnTo>
                <a:lnTo>
                  <a:pt x="2130552" y="12192"/>
                </a:lnTo>
                <a:lnTo>
                  <a:pt x="2143506" y="25146"/>
                </a:lnTo>
                <a:lnTo>
                  <a:pt x="2143506" y="1650492"/>
                </a:lnTo>
                <a:lnTo>
                  <a:pt x="2150364" y="1650492"/>
                </a:lnTo>
                <a:lnTo>
                  <a:pt x="2155698" y="1645158"/>
                </a:lnTo>
                <a:close/>
              </a:path>
              <a:path w="2155825" h="1651000">
                <a:moveTo>
                  <a:pt x="25908" y="25146"/>
                </a:moveTo>
                <a:lnTo>
                  <a:pt x="25908" y="12192"/>
                </a:lnTo>
                <a:lnTo>
                  <a:pt x="12954" y="25146"/>
                </a:lnTo>
                <a:lnTo>
                  <a:pt x="25908" y="25146"/>
                </a:lnTo>
                <a:close/>
              </a:path>
              <a:path w="2155825" h="1651000">
                <a:moveTo>
                  <a:pt x="25908" y="1625346"/>
                </a:moveTo>
                <a:lnTo>
                  <a:pt x="25908" y="25146"/>
                </a:lnTo>
                <a:lnTo>
                  <a:pt x="12954" y="25146"/>
                </a:lnTo>
                <a:lnTo>
                  <a:pt x="12954" y="1625346"/>
                </a:lnTo>
                <a:lnTo>
                  <a:pt x="25908" y="1625346"/>
                </a:lnTo>
                <a:close/>
              </a:path>
              <a:path w="2155825" h="1651000">
                <a:moveTo>
                  <a:pt x="2143506" y="1625346"/>
                </a:moveTo>
                <a:lnTo>
                  <a:pt x="12954" y="1625346"/>
                </a:lnTo>
                <a:lnTo>
                  <a:pt x="25908" y="1637538"/>
                </a:lnTo>
                <a:lnTo>
                  <a:pt x="25908" y="1650492"/>
                </a:lnTo>
                <a:lnTo>
                  <a:pt x="2130552" y="1650492"/>
                </a:lnTo>
                <a:lnTo>
                  <a:pt x="2130552" y="1637538"/>
                </a:lnTo>
                <a:lnTo>
                  <a:pt x="2143506" y="1625346"/>
                </a:lnTo>
                <a:close/>
              </a:path>
              <a:path w="2155825" h="1651000">
                <a:moveTo>
                  <a:pt x="25908" y="1650492"/>
                </a:moveTo>
                <a:lnTo>
                  <a:pt x="25908" y="1637538"/>
                </a:lnTo>
                <a:lnTo>
                  <a:pt x="12954" y="1625346"/>
                </a:lnTo>
                <a:lnTo>
                  <a:pt x="12953" y="1650492"/>
                </a:lnTo>
                <a:lnTo>
                  <a:pt x="25908" y="1650492"/>
                </a:lnTo>
                <a:close/>
              </a:path>
              <a:path w="2155825" h="1651000">
                <a:moveTo>
                  <a:pt x="2143506" y="25146"/>
                </a:moveTo>
                <a:lnTo>
                  <a:pt x="2130552" y="12192"/>
                </a:lnTo>
                <a:lnTo>
                  <a:pt x="2130552" y="25146"/>
                </a:lnTo>
                <a:lnTo>
                  <a:pt x="2143506" y="25146"/>
                </a:lnTo>
                <a:close/>
              </a:path>
              <a:path w="2155825" h="1651000">
                <a:moveTo>
                  <a:pt x="2143506" y="1625346"/>
                </a:moveTo>
                <a:lnTo>
                  <a:pt x="2143506" y="25146"/>
                </a:lnTo>
                <a:lnTo>
                  <a:pt x="2130552" y="25146"/>
                </a:lnTo>
                <a:lnTo>
                  <a:pt x="2130552" y="1625346"/>
                </a:lnTo>
                <a:lnTo>
                  <a:pt x="2143506" y="1625346"/>
                </a:lnTo>
                <a:close/>
              </a:path>
              <a:path w="2155825" h="1651000">
                <a:moveTo>
                  <a:pt x="2143506" y="1650492"/>
                </a:moveTo>
                <a:lnTo>
                  <a:pt x="2143506" y="1625346"/>
                </a:lnTo>
                <a:lnTo>
                  <a:pt x="2130552" y="1637538"/>
                </a:lnTo>
                <a:lnTo>
                  <a:pt x="2130552" y="1650492"/>
                </a:lnTo>
                <a:lnTo>
                  <a:pt x="2143506" y="1650492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0" name="object 9"/>
          <p:cNvSpPr/>
          <p:nvPr/>
        </p:nvSpPr>
        <p:spPr>
          <a:xfrm>
            <a:off x="2915849" y="2504915"/>
            <a:ext cx="2190750" cy="1625600"/>
          </a:xfrm>
          <a:custGeom>
            <a:avLst/>
            <a:gdLst/>
            <a:ahLst/>
            <a:cxnLst/>
            <a:rect l="l" t="t" r="r" b="b"/>
            <a:pathLst>
              <a:path w="2190750" h="1625600">
                <a:moveTo>
                  <a:pt x="0" y="0"/>
                </a:moveTo>
                <a:lnTo>
                  <a:pt x="0" y="1625346"/>
                </a:lnTo>
                <a:lnTo>
                  <a:pt x="2190749" y="1625346"/>
                </a:lnTo>
                <a:lnTo>
                  <a:pt x="2190749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1" name="object 10"/>
          <p:cNvSpPr/>
          <p:nvPr/>
        </p:nvSpPr>
        <p:spPr>
          <a:xfrm>
            <a:off x="2902895" y="2492722"/>
            <a:ext cx="2216150" cy="1651000"/>
          </a:xfrm>
          <a:custGeom>
            <a:avLst/>
            <a:gdLst/>
            <a:ahLst/>
            <a:cxnLst/>
            <a:rect l="l" t="t" r="r" b="b"/>
            <a:pathLst>
              <a:path w="2216150" h="1651000">
                <a:moveTo>
                  <a:pt x="2215896" y="1645158"/>
                </a:moveTo>
                <a:lnTo>
                  <a:pt x="2215896" y="5334"/>
                </a:lnTo>
                <a:lnTo>
                  <a:pt x="2210562" y="0"/>
                </a:lnTo>
                <a:lnTo>
                  <a:pt x="6095" y="0"/>
                </a:lnTo>
                <a:lnTo>
                  <a:pt x="0" y="5334"/>
                </a:lnTo>
                <a:lnTo>
                  <a:pt x="0" y="1645158"/>
                </a:lnTo>
                <a:lnTo>
                  <a:pt x="6096" y="1650492"/>
                </a:lnTo>
                <a:lnTo>
                  <a:pt x="12953" y="1650492"/>
                </a:lnTo>
                <a:lnTo>
                  <a:pt x="12954" y="25146"/>
                </a:lnTo>
                <a:lnTo>
                  <a:pt x="25146" y="12192"/>
                </a:lnTo>
                <a:lnTo>
                  <a:pt x="25145" y="25146"/>
                </a:lnTo>
                <a:lnTo>
                  <a:pt x="2190750" y="25146"/>
                </a:lnTo>
                <a:lnTo>
                  <a:pt x="2190750" y="12192"/>
                </a:lnTo>
                <a:lnTo>
                  <a:pt x="2203704" y="25146"/>
                </a:lnTo>
                <a:lnTo>
                  <a:pt x="2203704" y="1650492"/>
                </a:lnTo>
                <a:lnTo>
                  <a:pt x="2210562" y="1650492"/>
                </a:lnTo>
                <a:lnTo>
                  <a:pt x="2215896" y="1645158"/>
                </a:lnTo>
                <a:close/>
              </a:path>
              <a:path w="2216150" h="1651000">
                <a:moveTo>
                  <a:pt x="25145" y="25146"/>
                </a:moveTo>
                <a:lnTo>
                  <a:pt x="25146" y="12192"/>
                </a:lnTo>
                <a:lnTo>
                  <a:pt x="12954" y="25146"/>
                </a:lnTo>
                <a:lnTo>
                  <a:pt x="25145" y="25146"/>
                </a:lnTo>
                <a:close/>
              </a:path>
              <a:path w="2216150" h="1651000">
                <a:moveTo>
                  <a:pt x="25145" y="1625346"/>
                </a:moveTo>
                <a:lnTo>
                  <a:pt x="25145" y="25146"/>
                </a:lnTo>
                <a:lnTo>
                  <a:pt x="12954" y="25146"/>
                </a:lnTo>
                <a:lnTo>
                  <a:pt x="12954" y="1625346"/>
                </a:lnTo>
                <a:lnTo>
                  <a:pt x="25145" y="1625346"/>
                </a:lnTo>
                <a:close/>
              </a:path>
              <a:path w="2216150" h="1651000">
                <a:moveTo>
                  <a:pt x="2203704" y="1625346"/>
                </a:moveTo>
                <a:lnTo>
                  <a:pt x="12954" y="1625346"/>
                </a:lnTo>
                <a:lnTo>
                  <a:pt x="25146" y="1637538"/>
                </a:lnTo>
                <a:lnTo>
                  <a:pt x="25145" y="1650492"/>
                </a:lnTo>
                <a:lnTo>
                  <a:pt x="2190750" y="1650492"/>
                </a:lnTo>
                <a:lnTo>
                  <a:pt x="2190750" y="1637538"/>
                </a:lnTo>
                <a:lnTo>
                  <a:pt x="2203704" y="1625346"/>
                </a:lnTo>
                <a:close/>
              </a:path>
              <a:path w="2216150" h="1651000">
                <a:moveTo>
                  <a:pt x="25145" y="1650492"/>
                </a:moveTo>
                <a:lnTo>
                  <a:pt x="25146" y="1637538"/>
                </a:lnTo>
                <a:lnTo>
                  <a:pt x="12954" y="1625346"/>
                </a:lnTo>
                <a:lnTo>
                  <a:pt x="12953" y="1650492"/>
                </a:lnTo>
                <a:lnTo>
                  <a:pt x="25145" y="1650492"/>
                </a:lnTo>
                <a:close/>
              </a:path>
              <a:path w="2216150" h="1651000">
                <a:moveTo>
                  <a:pt x="2203704" y="25146"/>
                </a:moveTo>
                <a:lnTo>
                  <a:pt x="2190750" y="12192"/>
                </a:lnTo>
                <a:lnTo>
                  <a:pt x="2190750" y="25146"/>
                </a:lnTo>
                <a:lnTo>
                  <a:pt x="2203704" y="25146"/>
                </a:lnTo>
                <a:close/>
              </a:path>
              <a:path w="2216150" h="1651000">
                <a:moveTo>
                  <a:pt x="2203704" y="1625346"/>
                </a:moveTo>
                <a:lnTo>
                  <a:pt x="2203704" y="25146"/>
                </a:lnTo>
                <a:lnTo>
                  <a:pt x="2190750" y="25146"/>
                </a:lnTo>
                <a:lnTo>
                  <a:pt x="2190750" y="1625346"/>
                </a:lnTo>
                <a:lnTo>
                  <a:pt x="2203704" y="1625346"/>
                </a:lnTo>
                <a:close/>
              </a:path>
              <a:path w="2216150" h="1651000">
                <a:moveTo>
                  <a:pt x="2203704" y="1650492"/>
                </a:moveTo>
                <a:lnTo>
                  <a:pt x="2203704" y="1625346"/>
                </a:lnTo>
                <a:lnTo>
                  <a:pt x="2190750" y="1637538"/>
                </a:lnTo>
                <a:lnTo>
                  <a:pt x="2190750" y="1650492"/>
                </a:lnTo>
                <a:lnTo>
                  <a:pt x="2203704" y="1650492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2" name="object 11"/>
          <p:cNvSpPr txBox="1"/>
          <p:nvPr/>
        </p:nvSpPr>
        <p:spPr>
          <a:xfrm>
            <a:off x="3743636" y="3927315"/>
            <a:ext cx="1170305" cy="222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b="1" spc="-5" dirty="0">
                <a:solidFill>
                  <a:srgbClr val="1C3339"/>
                </a:solidFill>
                <a:latin typeface="Century Gothic"/>
                <a:cs typeface="Century Gothic"/>
              </a:rPr>
              <a:t>OIC </a:t>
            </a:r>
            <a:r>
              <a:rPr sz="1400" b="1" spc="-10" dirty="0">
                <a:solidFill>
                  <a:srgbClr val="1C3339"/>
                </a:solidFill>
                <a:latin typeface="Century Gothic"/>
                <a:cs typeface="Century Gothic"/>
              </a:rPr>
              <a:t>Device</a:t>
            </a:r>
            <a:r>
              <a:rPr sz="1400" b="1" spc="-50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400" b="1" spc="-5" dirty="0">
                <a:solidFill>
                  <a:srgbClr val="1C3339"/>
                </a:solidFill>
                <a:latin typeface="Century Gothic"/>
                <a:cs typeface="Century Gothic"/>
              </a:rPr>
              <a:t>2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103" name="object 12"/>
          <p:cNvSpPr txBox="1"/>
          <p:nvPr/>
        </p:nvSpPr>
        <p:spPr>
          <a:xfrm>
            <a:off x="1463732" y="3926551"/>
            <a:ext cx="1170305" cy="222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b="1" spc="-5" dirty="0">
                <a:solidFill>
                  <a:srgbClr val="1C3339"/>
                </a:solidFill>
                <a:latin typeface="Century Gothic"/>
                <a:cs typeface="Century Gothic"/>
              </a:rPr>
              <a:t>OIC </a:t>
            </a:r>
            <a:r>
              <a:rPr sz="1400" b="1" spc="-10" dirty="0">
                <a:solidFill>
                  <a:srgbClr val="1C3339"/>
                </a:solidFill>
                <a:latin typeface="Century Gothic"/>
                <a:cs typeface="Century Gothic"/>
              </a:rPr>
              <a:t>Device</a:t>
            </a:r>
            <a:r>
              <a:rPr sz="1400" b="1" spc="-50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400" b="1" spc="-5" dirty="0">
                <a:solidFill>
                  <a:srgbClr val="1C3339"/>
                </a:solidFill>
                <a:latin typeface="Century Gothic"/>
                <a:cs typeface="Century Gothic"/>
              </a:rPr>
              <a:t>1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104" name="object 13"/>
          <p:cNvSpPr/>
          <p:nvPr/>
        </p:nvSpPr>
        <p:spPr>
          <a:xfrm>
            <a:off x="4776654" y="1771109"/>
            <a:ext cx="753745" cy="317500"/>
          </a:xfrm>
          <a:custGeom>
            <a:avLst/>
            <a:gdLst/>
            <a:ahLst/>
            <a:cxnLst/>
            <a:rect l="l" t="t" r="r" b="b"/>
            <a:pathLst>
              <a:path w="753745" h="317500">
                <a:moveTo>
                  <a:pt x="753618" y="314706"/>
                </a:moveTo>
                <a:lnTo>
                  <a:pt x="753618" y="2286"/>
                </a:lnTo>
                <a:lnTo>
                  <a:pt x="751332" y="0"/>
                </a:lnTo>
                <a:lnTo>
                  <a:pt x="2285" y="0"/>
                </a:lnTo>
                <a:lnTo>
                  <a:pt x="0" y="2286"/>
                </a:lnTo>
                <a:lnTo>
                  <a:pt x="0" y="314706"/>
                </a:lnTo>
                <a:lnTo>
                  <a:pt x="2286" y="316992"/>
                </a:lnTo>
                <a:lnTo>
                  <a:pt x="4571" y="316992"/>
                </a:lnTo>
                <a:lnTo>
                  <a:pt x="4572" y="9144"/>
                </a:lnTo>
                <a:lnTo>
                  <a:pt x="9906" y="4572"/>
                </a:lnTo>
                <a:lnTo>
                  <a:pt x="9906" y="9144"/>
                </a:lnTo>
                <a:lnTo>
                  <a:pt x="744474" y="9144"/>
                </a:lnTo>
                <a:lnTo>
                  <a:pt x="744474" y="4572"/>
                </a:lnTo>
                <a:lnTo>
                  <a:pt x="749046" y="9144"/>
                </a:lnTo>
                <a:lnTo>
                  <a:pt x="749046" y="316992"/>
                </a:lnTo>
                <a:lnTo>
                  <a:pt x="751332" y="316992"/>
                </a:lnTo>
                <a:lnTo>
                  <a:pt x="753618" y="314706"/>
                </a:lnTo>
                <a:close/>
              </a:path>
              <a:path w="753745" h="317500">
                <a:moveTo>
                  <a:pt x="9906" y="9144"/>
                </a:moveTo>
                <a:lnTo>
                  <a:pt x="9906" y="4572"/>
                </a:lnTo>
                <a:lnTo>
                  <a:pt x="4572" y="9144"/>
                </a:lnTo>
                <a:lnTo>
                  <a:pt x="9906" y="9144"/>
                </a:lnTo>
                <a:close/>
              </a:path>
              <a:path w="753745" h="317500">
                <a:moveTo>
                  <a:pt x="9906" y="307848"/>
                </a:moveTo>
                <a:lnTo>
                  <a:pt x="9906" y="9144"/>
                </a:lnTo>
                <a:lnTo>
                  <a:pt x="4572" y="9144"/>
                </a:lnTo>
                <a:lnTo>
                  <a:pt x="4572" y="307848"/>
                </a:lnTo>
                <a:lnTo>
                  <a:pt x="9906" y="307848"/>
                </a:lnTo>
                <a:close/>
              </a:path>
              <a:path w="753745" h="317500">
                <a:moveTo>
                  <a:pt x="749046" y="307848"/>
                </a:moveTo>
                <a:lnTo>
                  <a:pt x="4572" y="307848"/>
                </a:lnTo>
                <a:lnTo>
                  <a:pt x="9906" y="312420"/>
                </a:lnTo>
                <a:lnTo>
                  <a:pt x="9906" y="316992"/>
                </a:lnTo>
                <a:lnTo>
                  <a:pt x="744474" y="316992"/>
                </a:lnTo>
                <a:lnTo>
                  <a:pt x="744474" y="312420"/>
                </a:lnTo>
                <a:lnTo>
                  <a:pt x="749046" y="307848"/>
                </a:lnTo>
                <a:close/>
              </a:path>
              <a:path w="753745" h="317500">
                <a:moveTo>
                  <a:pt x="9906" y="316992"/>
                </a:moveTo>
                <a:lnTo>
                  <a:pt x="9906" y="312420"/>
                </a:lnTo>
                <a:lnTo>
                  <a:pt x="4572" y="307848"/>
                </a:lnTo>
                <a:lnTo>
                  <a:pt x="4571" y="316992"/>
                </a:lnTo>
                <a:lnTo>
                  <a:pt x="9906" y="316992"/>
                </a:lnTo>
                <a:close/>
              </a:path>
              <a:path w="753745" h="317500">
                <a:moveTo>
                  <a:pt x="749046" y="9144"/>
                </a:moveTo>
                <a:lnTo>
                  <a:pt x="744474" y="4572"/>
                </a:lnTo>
                <a:lnTo>
                  <a:pt x="744474" y="9144"/>
                </a:lnTo>
                <a:lnTo>
                  <a:pt x="749046" y="9144"/>
                </a:lnTo>
                <a:close/>
              </a:path>
              <a:path w="753745" h="317500">
                <a:moveTo>
                  <a:pt x="749046" y="307848"/>
                </a:moveTo>
                <a:lnTo>
                  <a:pt x="749046" y="9144"/>
                </a:lnTo>
                <a:lnTo>
                  <a:pt x="744474" y="9144"/>
                </a:lnTo>
                <a:lnTo>
                  <a:pt x="744474" y="307848"/>
                </a:lnTo>
                <a:lnTo>
                  <a:pt x="749046" y="307848"/>
                </a:lnTo>
                <a:close/>
              </a:path>
              <a:path w="753745" h="317500">
                <a:moveTo>
                  <a:pt x="749046" y="316992"/>
                </a:moveTo>
                <a:lnTo>
                  <a:pt x="749046" y="307848"/>
                </a:lnTo>
                <a:lnTo>
                  <a:pt x="744474" y="312420"/>
                </a:lnTo>
                <a:lnTo>
                  <a:pt x="744474" y="316992"/>
                </a:lnTo>
                <a:lnTo>
                  <a:pt x="749046" y="316992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5" name="object 14"/>
          <p:cNvSpPr txBox="1"/>
          <p:nvPr/>
        </p:nvSpPr>
        <p:spPr>
          <a:xfrm>
            <a:off x="4781225" y="1775681"/>
            <a:ext cx="744855" cy="307975"/>
          </a:xfrm>
          <a:prstGeom prst="rect">
            <a:avLst/>
          </a:prstGeom>
          <a:solidFill>
            <a:srgbClr val="8DD600"/>
          </a:solidFill>
        </p:spPr>
        <p:txBody>
          <a:bodyPr vert="horz" wrap="square" lIns="0" tIns="43180" rIns="0" bIns="0" rtlCol="0">
            <a:spAutoFit/>
          </a:bodyPr>
          <a:lstStyle/>
          <a:p>
            <a:pPr marL="92075">
              <a:spcBef>
                <a:spcPts val="340"/>
              </a:spcBef>
            </a:pPr>
            <a:r>
              <a:rPr sz="1400" b="1" spc="-10" dirty="0">
                <a:solidFill>
                  <a:srgbClr val="1C3339"/>
                </a:solidFill>
                <a:latin typeface="Century Gothic"/>
                <a:cs typeface="Century Gothic"/>
              </a:rPr>
              <a:t>/oic/p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106" name="object 15"/>
          <p:cNvSpPr/>
          <p:nvPr/>
        </p:nvSpPr>
        <p:spPr>
          <a:xfrm>
            <a:off x="3970457" y="2628358"/>
            <a:ext cx="887094" cy="317500"/>
          </a:xfrm>
          <a:custGeom>
            <a:avLst/>
            <a:gdLst/>
            <a:ahLst/>
            <a:cxnLst/>
            <a:rect l="l" t="t" r="r" b="b"/>
            <a:pathLst>
              <a:path w="887095" h="317500">
                <a:moveTo>
                  <a:pt x="886968" y="314706"/>
                </a:moveTo>
                <a:lnTo>
                  <a:pt x="886968" y="1524"/>
                </a:lnTo>
                <a:lnTo>
                  <a:pt x="884682" y="0"/>
                </a:lnTo>
                <a:lnTo>
                  <a:pt x="2285" y="0"/>
                </a:lnTo>
                <a:lnTo>
                  <a:pt x="0" y="1524"/>
                </a:lnTo>
                <a:lnTo>
                  <a:pt x="0" y="314706"/>
                </a:lnTo>
                <a:lnTo>
                  <a:pt x="2286" y="316992"/>
                </a:lnTo>
                <a:lnTo>
                  <a:pt x="5334" y="316992"/>
                </a:lnTo>
                <a:lnTo>
                  <a:pt x="5334" y="9144"/>
                </a:lnTo>
                <a:lnTo>
                  <a:pt x="9906" y="4572"/>
                </a:lnTo>
                <a:lnTo>
                  <a:pt x="9906" y="9144"/>
                </a:lnTo>
                <a:lnTo>
                  <a:pt x="877062" y="9144"/>
                </a:lnTo>
                <a:lnTo>
                  <a:pt x="877062" y="4572"/>
                </a:lnTo>
                <a:lnTo>
                  <a:pt x="882396" y="9144"/>
                </a:lnTo>
                <a:lnTo>
                  <a:pt x="882396" y="316992"/>
                </a:lnTo>
                <a:lnTo>
                  <a:pt x="884682" y="316992"/>
                </a:lnTo>
                <a:lnTo>
                  <a:pt x="886968" y="314706"/>
                </a:lnTo>
                <a:close/>
              </a:path>
              <a:path w="887095" h="317500">
                <a:moveTo>
                  <a:pt x="9906" y="9144"/>
                </a:moveTo>
                <a:lnTo>
                  <a:pt x="9906" y="4572"/>
                </a:lnTo>
                <a:lnTo>
                  <a:pt x="5334" y="9144"/>
                </a:lnTo>
                <a:lnTo>
                  <a:pt x="9906" y="9144"/>
                </a:lnTo>
                <a:close/>
              </a:path>
              <a:path w="887095" h="317500">
                <a:moveTo>
                  <a:pt x="9906" y="307086"/>
                </a:moveTo>
                <a:lnTo>
                  <a:pt x="9906" y="9144"/>
                </a:lnTo>
                <a:lnTo>
                  <a:pt x="5334" y="9144"/>
                </a:lnTo>
                <a:lnTo>
                  <a:pt x="5334" y="307086"/>
                </a:lnTo>
                <a:lnTo>
                  <a:pt x="9906" y="307086"/>
                </a:lnTo>
                <a:close/>
              </a:path>
              <a:path w="887095" h="317500">
                <a:moveTo>
                  <a:pt x="882396" y="307086"/>
                </a:moveTo>
                <a:lnTo>
                  <a:pt x="5334" y="307086"/>
                </a:lnTo>
                <a:lnTo>
                  <a:pt x="9906" y="312420"/>
                </a:lnTo>
                <a:lnTo>
                  <a:pt x="9906" y="316992"/>
                </a:lnTo>
                <a:lnTo>
                  <a:pt x="877062" y="316992"/>
                </a:lnTo>
                <a:lnTo>
                  <a:pt x="877062" y="312420"/>
                </a:lnTo>
                <a:lnTo>
                  <a:pt x="882396" y="307086"/>
                </a:lnTo>
                <a:close/>
              </a:path>
              <a:path w="887095" h="317500">
                <a:moveTo>
                  <a:pt x="9906" y="316992"/>
                </a:moveTo>
                <a:lnTo>
                  <a:pt x="9906" y="312420"/>
                </a:lnTo>
                <a:lnTo>
                  <a:pt x="5334" y="307086"/>
                </a:lnTo>
                <a:lnTo>
                  <a:pt x="5334" y="316992"/>
                </a:lnTo>
                <a:lnTo>
                  <a:pt x="9906" y="316992"/>
                </a:lnTo>
                <a:close/>
              </a:path>
              <a:path w="887095" h="317500">
                <a:moveTo>
                  <a:pt x="882396" y="9144"/>
                </a:moveTo>
                <a:lnTo>
                  <a:pt x="877062" y="4572"/>
                </a:lnTo>
                <a:lnTo>
                  <a:pt x="877062" y="9144"/>
                </a:lnTo>
                <a:lnTo>
                  <a:pt x="882396" y="9144"/>
                </a:lnTo>
                <a:close/>
              </a:path>
              <a:path w="887095" h="317500">
                <a:moveTo>
                  <a:pt x="882396" y="307086"/>
                </a:moveTo>
                <a:lnTo>
                  <a:pt x="882396" y="9144"/>
                </a:lnTo>
                <a:lnTo>
                  <a:pt x="877062" y="9144"/>
                </a:lnTo>
                <a:lnTo>
                  <a:pt x="877062" y="307086"/>
                </a:lnTo>
                <a:lnTo>
                  <a:pt x="882396" y="307086"/>
                </a:lnTo>
                <a:close/>
              </a:path>
              <a:path w="887095" h="317500">
                <a:moveTo>
                  <a:pt x="882396" y="316992"/>
                </a:moveTo>
                <a:lnTo>
                  <a:pt x="882396" y="307086"/>
                </a:lnTo>
                <a:lnTo>
                  <a:pt x="877062" y="312420"/>
                </a:lnTo>
                <a:lnTo>
                  <a:pt x="877062" y="316992"/>
                </a:lnTo>
                <a:lnTo>
                  <a:pt x="882396" y="316992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7" name="object 16"/>
          <p:cNvSpPr txBox="1"/>
          <p:nvPr/>
        </p:nvSpPr>
        <p:spPr>
          <a:xfrm>
            <a:off x="3975792" y="2632931"/>
            <a:ext cx="877569" cy="307975"/>
          </a:xfrm>
          <a:prstGeom prst="rect">
            <a:avLst/>
          </a:prstGeom>
          <a:solidFill>
            <a:srgbClr val="8DD600"/>
          </a:solidFill>
        </p:spPr>
        <p:txBody>
          <a:bodyPr vert="horz" wrap="square" lIns="0" tIns="41910" rIns="0" bIns="0" rtlCol="0">
            <a:spAutoFit/>
          </a:bodyPr>
          <a:lstStyle/>
          <a:p>
            <a:pPr marL="90805">
              <a:spcBef>
                <a:spcPts val="330"/>
              </a:spcBef>
            </a:pPr>
            <a:r>
              <a:rPr sz="1400" b="1" spc="-5" dirty="0">
                <a:solidFill>
                  <a:srgbClr val="1C3339"/>
                </a:solidFill>
                <a:latin typeface="Century Gothic"/>
                <a:cs typeface="Century Gothic"/>
              </a:rPr>
              <a:t>/oic/res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108" name="object 17"/>
          <p:cNvSpPr/>
          <p:nvPr/>
        </p:nvSpPr>
        <p:spPr>
          <a:xfrm>
            <a:off x="1713413" y="2617690"/>
            <a:ext cx="887094" cy="317500"/>
          </a:xfrm>
          <a:custGeom>
            <a:avLst/>
            <a:gdLst/>
            <a:ahLst/>
            <a:cxnLst/>
            <a:rect l="l" t="t" r="r" b="b"/>
            <a:pathLst>
              <a:path w="887095" h="317500">
                <a:moveTo>
                  <a:pt x="886968" y="314706"/>
                </a:moveTo>
                <a:lnTo>
                  <a:pt x="886968" y="2286"/>
                </a:lnTo>
                <a:lnTo>
                  <a:pt x="884682" y="0"/>
                </a:lnTo>
                <a:lnTo>
                  <a:pt x="2285" y="0"/>
                </a:lnTo>
                <a:lnTo>
                  <a:pt x="0" y="2286"/>
                </a:lnTo>
                <a:lnTo>
                  <a:pt x="0" y="314706"/>
                </a:lnTo>
                <a:lnTo>
                  <a:pt x="2286" y="316992"/>
                </a:lnTo>
                <a:lnTo>
                  <a:pt x="4571" y="316992"/>
                </a:lnTo>
                <a:lnTo>
                  <a:pt x="4572" y="9144"/>
                </a:lnTo>
                <a:lnTo>
                  <a:pt x="9906" y="4572"/>
                </a:lnTo>
                <a:lnTo>
                  <a:pt x="9906" y="9144"/>
                </a:lnTo>
                <a:lnTo>
                  <a:pt x="877062" y="9144"/>
                </a:lnTo>
                <a:lnTo>
                  <a:pt x="877062" y="4572"/>
                </a:lnTo>
                <a:lnTo>
                  <a:pt x="881634" y="9144"/>
                </a:lnTo>
                <a:lnTo>
                  <a:pt x="881634" y="316992"/>
                </a:lnTo>
                <a:lnTo>
                  <a:pt x="884682" y="316992"/>
                </a:lnTo>
                <a:lnTo>
                  <a:pt x="886968" y="314706"/>
                </a:lnTo>
                <a:close/>
              </a:path>
              <a:path w="887095" h="317500">
                <a:moveTo>
                  <a:pt x="9906" y="9144"/>
                </a:moveTo>
                <a:lnTo>
                  <a:pt x="9906" y="4572"/>
                </a:lnTo>
                <a:lnTo>
                  <a:pt x="4572" y="9144"/>
                </a:lnTo>
                <a:lnTo>
                  <a:pt x="9906" y="9144"/>
                </a:lnTo>
                <a:close/>
              </a:path>
              <a:path w="887095" h="317500">
                <a:moveTo>
                  <a:pt x="9906" y="307848"/>
                </a:moveTo>
                <a:lnTo>
                  <a:pt x="9906" y="9144"/>
                </a:lnTo>
                <a:lnTo>
                  <a:pt x="4572" y="9144"/>
                </a:lnTo>
                <a:lnTo>
                  <a:pt x="4572" y="307848"/>
                </a:lnTo>
                <a:lnTo>
                  <a:pt x="9906" y="307848"/>
                </a:lnTo>
                <a:close/>
              </a:path>
              <a:path w="887095" h="317500">
                <a:moveTo>
                  <a:pt x="881634" y="307848"/>
                </a:moveTo>
                <a:lnTo>
                  <a:pt x="4572" y="307848"/>
                </a:lnTo>
                <a:lnTo>
                  <a:pt x="9906" y="312420"/>
                </a:lnTo>
                <a:lnTo>
                  <a:pt x="9906" y="316992"/>
                </a:lnTo>
                <a:lnTo>
                  <a:pt x="877062" y="316992"/>
                </a:lnTo>
                <a:lnTo>
                  <a:pt x="877062" y="312420"/>
                </a:lnTo>
                <a:lnTo>
                  <a:pt x="881634" y="307848"/>
                </a:lnTo>
                <a:close/>
              </a:path>
              <a:path w="887095" h="317500">
                <a:moveTo>
                  <a:pt x="9906" y="316992"/>
                </a:moveTo>
                <a:lnTo>
                  <a:pt x="9906" y="312420"/>
                </a:lnTo>
                <a:lnTo>
                  <a:pt x="4572" y="307848"/>
                </a:lnTo>
                <a:lnTo>
                  <a:pt x="4571" y="316992"/>
                </a:lnTo>
                <a:lnTo>
                  <a:pt x="9906" y="316992"/>
                </a:lnTo>
                <a:close/>
              </a:path>
              <a:path w="887095" h="317500">
                <a:moveTo>
                  <a:pt x="881634" y="9144"/>
                </a:moveTo>
                <a:lnTo>
                  <a:pt x="877062" y="4572"/>
                </a:lnTo>
                <a:lnTo>
                  <a:pt x="877062" y="9144"/>
                </a:lnTo>
                <a:lnTo>
                  <a:pt x="881634" y="9144"/>
                </a:lnTo>
                <a:close/>
              </a:path>
              <a:path w="887095" h="317500">
                <a:moveTo>
                  <a:pt x="881634" y="307848"/>
                </a:moveTo>
                <a:lnTo>
                  <a:pt x="881634" y="9144"/>
                </a:lnTo>
                <a:lnTo>
                  <a:pt x="877062" y="9144"/>
                </a:lnTo>
                <a:lnTo>
                  <a:pt x="877062" y="307848"/>
                </a:lnTo>
                <a:lnTo>
                  <a:pt x="881634" y="307848"/>
                </a:lnTo>
                <a:close/>
              </a:path>
              <a:path w="887095" h="317500">
                <a:moveTo>
                  <a:pt x="881634" y="316992"/>
                </a:moveTo>
                <a:lnTo>
                  <a:pt x="881634" y="307848"/>
                </a:lnTo>
                <a:lnTo>
                  <a:pt x="877062" y="312420"/>
                </a:lnTo>
                <a:lnTo>
                  <a:pt x="877062" y="316992"/>
                </a:lnTo>
                <a:lnTo>
                  <a:pt x="881634" y="316992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9" name="object 18"/>
          <p:cNvSpPr txBox="1"/>
          <p:nvPr/>
        </p:nvSpPr>
        <p:spPr>
          <a:xfrm>
            <a:off x="1717986" y="2622263"/>
            <a:ext cx="877569" cy="307975"/>
          </a:xfrm>
          <a:prstGeom prst="rect">
            <a:avLst/>
          </a:prstGeom>
          <a:solidFill>
            <a:srgbClr val="8DD600"/>
          </a:solidFill>
        </p:spPr>
        <p:txBody>
          <a:bodyPr vert="horz" wrap="square" lIns="0" tIns="43180" rIns="0" bIns="0" rtlCol="0">
            <a:spAutoFit/>
          </a:bodyPr>
          <a:lstStyle/>
          <a:p>
            <a:pPr marL="92075">
              <a:spcBef>
                <a:spcPts val="340"/>
              </a:spcBef>
            </a:pPr>
            <a:r>
              <a:rPr sz="1400" b="1" spc="-5" dirty="0">
                <a:solidFill>
                  <a:srgbClr val="1C3339"/>
                </a:solidFill>
                <a:latin typeface="Century Gothic"/>
                <a:cs typeface="Century Gothic"/>
              </a:rPr>
              <a:t>/oic/res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110" name="object 19"/>
          <p:cNvSpPr/>
          <p:nvPr/>
        </p:nvSpPr>
        <p:spPr>
          <a:xfrm>
            <a:off x="3591743" y="3037552"/>
            <a:ext cx="753745" cy="318135"/>
          </a:xfrm>
          <a:custGeom>
            <a:avLst/>
            <a:gdLst/>
            <a:ahLst/>
            <a:cxnLst/>
            <a:rect l="l" t="t" r="r" b="b"/>
            <a:pathLst>
              <a:path w="753745" h="318135">
                <a:moveTo>
                  <a:pt x="753618" y="315468"/>
                </a:moveTo>
                <a:lnTo>
                  <a:pt x="753618" y="2286"/>
                </a:lnTo>
                <a:lnTo>
                  <a:pt x="751332" y="0"/>
                </a:lnTo>
                <a:lnTo>
                  <a:pt x="2285" y="0"/>
                </a:lnTo>
                <a:lnTo>
                  <a:pt x="0" y="2286"/>
                </a:lnTo>
                <a:lnTo>
                  <a:pt x="0" y="315468"/>
                </a:lnTo>
                <a:lnTo>
                  <a:pt x="2286" y="317754"/>
                </a:lnTo>
                <a:lnTo>
                  <a:pt x="4571" y="317754"/>
                </a:lnTo>
                <a:lnTo>
                  <a:pt x="4572" y="9906"/>
                </a:lnTo>
                <a:lnTo>
                  <a:pt x="9144" y="4572"/>
                </a:lnTo>
                <a:lnTo>
                  <a:pt x="9143" y="9906"/>
                </a:lnTo>
                <a:lnTo>
                  <a:pt x="743712" y="9906"/>
                </a:lnTo>
                <a:lnTo>
                  <a:pt x="743712" y="4572"/>
                </a:lnTo>
                <a:lnTo>
                  <a:pt x="749046" y="9906"/>
                </a:lnTo>
                <a:lnTo>
                  <a:pt x="749046" y="317754"/>
                </a:lnTo>
                <a:lnTo>
                  <a:pt x="751332" y="317754"/>
                </a:lnTo>
                <a:lnTo>
                  <a:pt x="753618" y="315468"/>
                </a:lnTo>
                <a:close/>
              </a:path>
              <a:path w="753745" h="318135">
                <a:moveTo>
                  <a:pt x="9143" y="9906"/>
                </a:moveTo>
                <a:lnTo>
                  <a:pt x="9144" y="4572"/>
                </a:lnTo>
                <a:lnTo>
                  <a:pt x="4572" y="9906"/>
                </a:lnTo>
                <a:lnTo>
                  <a:pt x="9143" y="9906"/>
                </a:lnTo>
                <a:close/>
              </a:path>
              <a:path w="753745" h="318135">
                <a:moveTo>
                  <a:pt x="9144" y="307848"/>
                </a:moveTo>
                <a:lnTo>
                  <a:pt x="9143" y="9906"/>
                </a:lnTo>
                <a:lnTo>
                  <a:pt x="4572" y="9906"/>
                </a:lnTo>
                <a:lnTo>
                  <a:pt x="4572" y="307848"/>
                </a:lnTo>
                <a:lnTo>
                  <a:pt x="9144" y="307848"/>
                </a:lnTo>
                <a:close/>
              </a:path>
              <a:path w="753745" h="318135">
                <a:moveTo>
                  <a:pt x="749046" y="307848"/>
                </a:moveTo>
                <a:lnTo>
                  <a:pt x="4572" y="307848"/>
                </a:lnTo>
                <a:lnTo>
                  <a:pt x="9144" y="312420"/>
                </a:lnTo>
                <a:lnTo>
                  <a:pt x="9144" y="317754"/>
                </a:lnTo>
                <a:lnTo>
                  <a:pt x="743712" y="317754"/>
                </a:lnTo>
                <a:lnTo>
                  <a:pt x="743712" y="312420"/>
                </a:lnTo>
                <a:lnTo>
                  <a:pt x="749046" y="307848"/>
                </a:lnTo>
                <a:close/>
              </a:path>
              <a:path w="753745" h="318135">
                <a:moveTo>
                  <a:pt x="9144" y="317754"/>
                </a:moveTo>
                <a:lnTo>
                  <a:pt x="9144" y="312420"/>
                </a:lnTo>
                <a:lnTo>
                  <a:pt x="4572" y="307848"/>
                </a:lnTo>
                <a:lnTo>
                  <a:pt x="4571" y="317754"/>
                </a:lnTo>
                <a:lnTo>
                  <a:pt x="9144" y="317754"/>
                </a:lnTo>
                <a:close/>
              </a:path>
              <a:path w="753745" h="318135">
                <a:moveTo>
                  <a:pt x="749046" y="9906"/>
                </a:moveTo>
                <a:lnTo>
                  <a:pt x="743712" y="4572"/>
                </a:lnTo>
                <a:lnTo>
                  <a:pt x="743712" y="9906"/>
                </a:lnTo>
                <a:lnTo>
                  <a:pt x="749046" y="9906"/>
                </a:lnTo>
                <a:close/>
              </a:path>
              <a:path w="753745" h="318135">
                <a:moveTo>
                  <a:pt x="749046" y="307848"/>
                </a:moveTo>
                <a:lnTo>
                  <a:pt x="749046" y="9906"/>
                </a:lnTo>
                <a:lnTo>
                  <a:pt x="743712" y="9906"/>
                </a:lnTo>
                <a:lnTo>
                  <a:pt x="743712" y="307848"/>
                </a:lnTo>
                <a:lnTo>
                  <a:pt x="749046" y="307848"/>
                </a:lnTo>
                <a:close/>
              </a:path>
              <a:path w="753745" h="318135">
                <a:moveTo>
                  <a:pt x="749046" y="317754"/>
                </a:moveTo>
                <a:lnTo>
                  <a:pt x="749046" y="307848"/>
                </a:lnTo>
                <a:lnTo>
                  <a:pt x="743712" y="312420"/>
                </a:lnTo>
                <a:lnTo>
                  <a:pt x="743712" y="317754"/>
                </a:lnTo>
                <a:lnTo>
                  <a:pt x="749046" y="317754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1" name="object 20"/>
          <p:cNvSpPr txBox="1"/>
          <p:nvPr/>
        </p:nvSpPr>
        <p:spPr>
          <a:xfrm>
            <a:off x="3596316" y="3042125"/>
            <a:ext cx="744855" cy="307975"/>
          </a:xfrm>
          <a:prstGeom prst="rect">
            <a:avLst/>
          </a:prstGeom>
          <a:solidFill>
            <a:srgbClr val="8DD600"/>
          </a:solidFill>
        </p:spPr>
        <p:txBody>
          <a:bodyPr vert="horz" wrap="square" lIns="0" tIns="43180" rIns="0" bIns="0" rtlCol="0">
            <a:spAutoFit/>
          </a:bodyPr>
          <a:lstStyle/>
          <a:p>
            <a:pPr marL="92075">
              <a:spcBef>
                <a:spcPts val="340"/>
              </a:spcBef>
            </a:pPr>
            <a:r>
              <a:rPr sz="1400" b="1" spc="-10" dirty="0">
                <a:solidFill>
                  <a:srgbClr val="1C3339"/>
                </a:solidFill>
                <a:latin typeface="Century Gothic"/>
                <a:cs typeface="Century Gothic"/>
              </a:rPr>
              <a:t>/oic/d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112" name="object 21"/>
          <p:cNvSpPr/>
          <p:nvPr/>
        </p:nvSpPr>
        <p:spPr>
          <a:xfrm>
            <a:off x="1247832" y="3067271"/>
            <a:ext cx="753745" cy="317500"/>
          </a:xfrm>
          <a:custGeom>
            <a:avLst/>
            <a:gdLst/>
            <a:ahLst/>
            <a:cxnLst/>
            <a:rect l="l" t="t" r="r" b="b"/>
            <a:pathLst>
              <a:path w="753745" h="317500">
                <a:moveTo>
                  <a:pt x="753618" y="314706"/>
                </a:moveTo>
                <a:lnTo>
                  <a:pt x="753618" y="1524"/>
                </a:lnTo>
                <a:lnTo>
                  <a:pt x="751332" y="0"/>
                </a:lnTo>
                <a:lnTo>
                  <a:pt x="2285" y="0"/>
                </a:lnTo>
                <a:lnTo>
                  <a:pt x="0" y="1524"/>
                </a:lnTo>
                <a:lnTo>
                  <a:pt x="0" y="314706"/>
                </a:lnTo>
                <a:lnTo>
                  <a:pt x="2286" y="316992"/>
                </a:lnTo>
                <a:lnTo>
                  <a:pt x="4571" y="316992"/>
                </a:lnTo>
                <a:lnTo>
                  <a:pt x="4572" y="9144"/>
                </a:lnTo>
                <a:lnTo>
                  <a:pt x="9906" y="4572"/>
                </a:lnTo>
                <a:lnTo>
                  <a:pt x="9906" y="9144"/>
                </a:lnTo>
                <a:lnTo>
                  <a:pt x="744474" y="9144"/>
                </a:lnTo>
                <a:lnTo>
                  <a:pt x="744474" y="4572"/>
                </a:lnTo>
                <a:lnTo>
                  <a:pt x="749046" y="9144"/>
                </a:lnTo>
                <a:lnTo>
                  <a:pt x="749046" y="316992"/>
                </a:lnTo>
                <a:lnTo>
                  <a:pt x="751332" y="316992"/>
                </a:lnTo>
                <a:lnTo>
                  <a:pt x="753618" y="314706"/>
                </a:lnTo>
                <a:close/>
              </a:path>
              <a:path w="753745" h="317500">
                <a:moveTo>
                  <a:pt x="9906" y="9144"/>
                </a:moveTo>
                <a:lnTo>
                  <a:pt x="9906" y="4572"/>
                </a:lnTo>
                <a:lnTo>
                  <a:pt x="4572" y="9144"/>
                </a:lnTo>
                <a:lnTo>
                  <a:pt x="9906" y="9144"/>
                </a:lnTo>
                <a:close/>
              </a:path>
              <a:path w="753745" h="317500">
                <a:moveTo>
                  <a:pt x="9906" y="307086"/>
                </a:moveTo>
                <a:lnTo>
                  <a:pt x="9906" y="9144"/>
                </a:lnTo>
                <a:lnTo>
                  <a:pt x="4572" y="9144"/>
                </a:lnTo>
                <a:lnTo>
                  <a:pt x="4572" y="307086"/>
                </a:lnTo>
                <a:lnTo>
                  <a:pt x="9906" y="307086"/>
                </a:lnTo>
                <a:close/>
              </a:path>
              <a:path w="753745" h="317500">
                <a:moveTo>
                  <a:pt x="749046" y="307086"/>
                </a:moveTo>
                <a:lnTo>
                  <a:pt x="4572" y="307086"/>
                </a:lnTo>
                <a:lnTo>
                  <a:pt x="9906" y="312420"/>
                </a:lnTo>
                <a:lnTo>
                  <a:pt x="9906" y="316992"/>
                </a:lnTo>
                <a:lnTo>
                  <a:pt x="744474" y="316992"/>
                </a:lnTo>
                <a:lnTo>
                  <a:pt x="744474" y="312420"/>
                </a:lnTo>
                <a:lnTo>
                  <a:pt x="749046" y="307086"/>
                </a:lnTo>
                <a:close/>
              </a:path>
              <a:path w="753745" h="317500">
                <a:moveTo>
                  <a:pt x="9906" y="316992"/>
                </a:moveTo>
                <a:lnTo>
                  <a:pt x="9906" y="312420"/>
                </a:lnTo>
                <a:lnTo>
                  <a:pt x="4572" y="307086"/>
                </a:lnTo>
                <a:lnTo>
                  <a:pt x="4571" y="316992"/>
                </a:lnTo>
                <a:lnTo>
                  <a:pt x="9906" y="316992"/>
                </a:lnTo>
                <a:close/>
              </a:path>
              <a:path w="753745" h="317500">
                <a:moveTo>
                  <a:pt x="749046" y="9144"/>
                </a:moveTo>
                <a:lnTo>
                  <a:pt x="744474" y="4572"/>
                </a:lnTo>
                <a:lnTo>
                  <a:pt x="744474" y="9144"/>
                </a:lnTo>
                <a:lnTo>
                  <a:pt x="749046" y="9144"/>
                </a:lnTo>
                <a:close/>
              </a:path>
              <a:path w="753745" h="317500">
                <a:moveTo>
                  <a:pt x="749046" y="307086"/>
                </a:moveTo>
                <a:lnTo>
                  <a:pt x="749046" y="9144"/>
                </a:lnTo>
                <a:lnTo>
                  <a:pt x="744474" y="9144"/>
                </a:lnTo>
                <a:lnTo>
                  <a:pt x="744474" y="307086"/>
                </a:lnTo>
                <a:lnTo>
                  <a:pt x="749046" y="307086"/>
                </a:lnTo>
                <a:close/>
              </a:path>
              <a:path w="753745" h="317500">
                <a:moveTo>
                  <a:pt x="749046" y="316992"/>
                </a:moveTo>
                <a:lnTo>
                  <a:pt x="749046" y="307086"/>
                </a:lnTo>
                <a:lnTo>
                  <a:pt x="744474" y="312420"/>
                </a:lnTo>
                <a:lnTo>
                  <a:pt x="744474" y="316992"/>
                </a:lnTo>
                <a:lnTo>
                  <a:pt x="749046" y="316992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3" name="object 22"/>
          <p:cNvSpPr txBox="1"/>
          <p:nvPr/>
        </p:nvSpPr>
        <p:spPr>
          <a:xfrm>
            <a:off x="1252404" y="3071842"/>
            <a:ext cx="744855" cy="307975"/>
          </a:xfrm>
          <a:prstGeom prst="rect">
            <a:avLst/>
          </a:prstGeom>
          <a:solidFill>
            <a:srgbClr val="8DD600"/>
          </a:solidFill>
        </p:spPr>
        <p:txBody>
          <a:bodyPr vert="horz" wrap="square" lIns="0" tIns="41910" rIns="0" bIns="0" rtlCol="0">
            <a:spAutoFit/>
          </a:bodyPr>
          <a:lstStyle/>
          <a:p>
            <a:pPr marL="92075">
              <a:spcBef>
                <a:spcPts val="330"/>
              </a:spcBef>
            </a:pPr>
            <a:r>
              <a:rPr sz="1400" b="1" spc="-10" dirty="0">
                <a:solidFill>
                  <a:srgbClr val="1C3339"/>
                </a:solidFill>
                <a:latin typeface="Century Gothic"/>
                <a:cs typeface="Century Gothic"/>
              </a:rPr>
              <a:t>/oic/d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114" name="object 23"/>
          <p:cNvSpPr/>
          <p:nvPr/>
        </p:nvSpPr>
        <p:spPr>
          <a:xfrm>
            <a:off x="3069012" y="3436078"/>
            <a:ext cx="890269" cy="318135"/>
          </a:xfrm>
          <a:custGeom>
            <a:avLst/>
            <a:gdLst/>
            <a:ahLst/>
            <a:cxnLst/>
            <a:rect l="l" t="t" r="r" b="b"/>
            <a:pathLst>
              <a:path w="890270" h="318135">
                <a:moveTo>
                  <a:pt x="890016" y="315468"/>
                </a:moveTo>
                <a:lnTo>
                  <a:pt x="890016" y="2286"/>
                </a:lnTo>
                <a:lnTo>
                  <a:pt x="887730" y="0"/>
                </a:lnTo>
                <a:lnTo>
                  <a:pt x="2285" y="0"/>
                </a:lnTo>
                <a:lnTo>
                  <a:pt x="0" y="2286"/>
                </a:lnTo>
                <a:lnTo>
                  <a:pt x="0" y="315468"/>
                </a:lnTo>
                <a:lnTo>
                  <a:pt x="2286" y="317754"/>
                </a:lnTo>
                <a:lnTo>
                  <a:pt x="4572" y="317754"/>
                </a:lnTo>
                <a:lnTo>
                  <a:pt x="4572" y="9906"/>
                </a:lnTo>
                <a:lnTo>
                  <a:pt x="9144" y="4572"/>
                </a:lnTo>
                <a:lnTo>
                  <a:pt x="9143" y="9906"/>
                </a:lnTo>
                <a:lnTo>
                  <a:pt x="880110" y="9906"/>
                </a:lnTo>
                <a:lnTo>
                  <a:pt x="880110" y="4572"/>
                </a:lnTo>
                <a:lnTo>
                  <a:pt x="884682" y="9906"/>
                </a:lnTo>
                <a:lnTo>
                  <a:pt x="884682" y="317754"/>
                </a:lnTo>
                <a:lnTo>
                  <a:pt x="887730" y="317754"/>
                </a:lnTo>
                <a:lnTo>
                  <a:pt x="890016" y="315468"/>
                </a:lnTo>
                <a:close/>
              </a:path>
              <a:path w="890270" h="318135">
                <a:moveTo>
                  <a:pt x="9143" y="9906"/>
                </a:moveTo>
                <a:lnTo>
                  <a:pt x="9144" y="4572"/>
                </a:lnTo>
                <a:lnTo>
                  <a:pt x="4572" y="9906"/>
                </a:lnTo>
                <a:lnTo>
                  <a:pt x="9143" y="9906"/>
                </a:lnTo>
                <a:close/>
              </a:path>
              <a:path w="890270" h="318135">
                <a:moveTo>
                  <a:pt x="9144" y="307848"/>
                </a:moveTo>
                <a:lnTo>
                  <a:pt x="9143" y="9906"/>
                </a:lnTo>
                <a:lnTo>
                  <a:pt x="4572" y="9906"/>
                </a:lnTo>
                <a:lnTo>
                  <a:pt x="4572" y="307848"/>
                </a:lnTo>
                <a:lnTo>
                  <a:pt x="9144" y="307848"/>
                </a:lnTo>
                <a:close/>
              </a:path>
              <a:path w="890270" h="318135">
                <a:moveTo>
                  <a:pt x="884682" y="307848"/>
                </a:moveTo>
                <a:lnTo>
                  <a:pt x="4572" y="307848"/>
                </a:lnTo>
                <a:lnTo>
                  <a:pt x="9144" y="312420"/>
                </a:lnTo>
                <a:lnTo>
                  <a:pt x="9144" y="317754"/>
                </a:lnTo>
                <a:lnTo>
                  <a:pt x="880110" y="317754"/>
                </a:lnTo>
                <a:lnTo>
                  <a:pt x="880110" y="312420"/>
                </a:lnTo>
                <a:lnTo>
                  <a:pt x="884682" y="307848"/>
                </a:lnTo>
                <a:close/>
              </a:path>
              <a:path w="890270" h="318135">
                <a:moveTo>
                  <a:pt x="9144" y="317754"/>
                </a:moveTo>
                <a:lnTo>
                  <a:pt x="9144" y="312420"/>
                </a:lnTo>
                <a:lnTo>
                  <a:pt x="4572" y="307848"/>
                </a:lnTo>
                <a:lnTo>
                  <a:pt x="4572" y="317754"/>
                </a:lnTo>
                <a:lnTo>
                  <a:pt x="9144" y="317754"/>
                </a:lnTo>
                <a:close/>
              </a:path>
              <a:path w="890270" h="318135">
                <a:moveTo>
                  <a:pt x="884682" y="9906"/>
                </a:moveTo>
                <a:lnTo>
                  <a:pt x="880110" y="4572"/>
                </a:lnTo>
                <a:lnTo>
                  <a:pt x="880110" y="9906"/>
                </a:lnTo>
                <a:lnTo>
                  <a:pt x="884682" y="9906"/>
                </a:lnTo>
                <a:close/>
              </a:path>
              <a:path w="890270" h="318135">
                <a:moveTo>
                  <a:pt x="884682" y="307848"/>
                </a:moveTo>
                <a:lnTo>
                  <a:pt x="884682" y="9906"/>
                </a:lnTo>
                <a:lnTo>
                  <a:pt x="880110" y="9906"/>
                </a:lnTo>
                <a:lnTo>
                  <a:pt x="880110" y="307848"/>
                </a:lnTo>
                <a:lnTo>
                  <a:pt x="884682" y="307848"/>
                </a:lnTo>
                <a:close/>
              </a:path>
              <a:path w="890270" h="318135">
                <a:moveTo>
                  <a:pt x="884682" y="317754"/>
                </a:moveTo>
                <a:lnTo>
                  <a:pt x="884682" y="307848"/>
                </a:lnTo>
                <a:lnTo>
                  <a:pt x="880110" y="312420"/>
                </a:lnTo>
                <a:lnTo>
                  <a:pt x="880110" y="317754"/>
                </a:lnTo>
                <a:lnTo>
                  <a:pt x="884682" y="317754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5" name="object 24"/>
          <p:cNvSpPr txBox="1"/>
          <p:nvPr/>
        </p:nvSpPr>
        <p:spPr>
          <a:xfrm>
            <a:off x="3073584" y="3440651"/>
            <a:ext cx="880110" cy="307975"/>
          </a:xfrm>
          <a:prstGeom prst="rect">
            <a:avLst/>
          </a:prstGeom>
          <a:solidFill>
            <a:srgbClr val="D4FF82"/>
          </a:solidFill>
        </p:spPr>
        <p:txBody>
          <a:bodyPr vert="horz" wrap="square" lIns="0" tIns="43180" rIns="0" bIns="0" rtlCol="0">
            <a:spAutoFit/>
          </a:bodyPr>
          <a:lstStyle/>
          <a:p>
            <a:pPr marL="92075">
              <a:spcBef>
                <a:spcPts val="340"/>
              </a:spcBef>
            </a:pPr>
            <a:r>
              <a:rPr sz="1400" b="1" spc="-5" dirty="0">
                <a:solidFill>
                  <a:srgbClr val="1C3339"/>
                </a:solidFill>
                <a:latin typeface="Century Gothic"/>
                <a:cs typeface="Century Gothic"/>
              </a:rPr>
              <a:t>/oic/prs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116" name="object 25"/>
          <p:cNvSpPr/>
          <p:nvPr/>
        </p:nvSpPr>
        <p:spPr>
          <a:xfrm>
            <a:off x="722813" y="3461987"/>
            <a:ext cx="965200" cy="317500"/>
          </a:xfrm>
          <a:custGeom>
            <a:avLst/>
            <a:gdLst/>
            <a:ahLst/>
            <a:cxnLst/>
            <a:rect l="l" t="t" r="r" b="b"/>
            <a:pathLst>
              <a:path w="965200" h="317500">
                <a:moveTo>
                  <a:pt x="964691" y="314706"/>
                </a:moveTo>
                <a:lnTo>
                  <a:pt x="964691" y="1524"/>
                </a:lnTo>
                <a:lnTo>
                  <a:pt x="963168" y="0"/>
                </a:lnTo>
                <a:lnTo>
                  <a:pt x="2285" y="0"/>
                </a:lnTo>
                <a:lnTo>
                  <a:pt x="0" y="1524"/>
                </a:lnTo>
                <a:lnTo>
                  <a:pt x="0" y="314706"/>
                </a:lnTo>
                <a:lnTo>
                  <a:pt x="2286" y="316992"/>
                </a:lnTo>
                <a:lnTo>
                  <a:pt x="4571" y="316992"/>
                </a:lnTo>
                <a:lnTo>
                  <a:pt x="4572" y="9144"/>
                </a:lnTo>
                <a:lnTo>
                  <a:pt x="9144" y="4572"/>
                </a:lnTo>
                <a:lnTo>
                  <a:pt x="9143" y="9144"/>
                </a:lnTo>
                <a:lnTo>
                  <a:pt x="955547" y="9144"/>
                </a:lnTo>
                <a:lnTo>
                  <a:pt x="955547" y="4572"/>
                </a:lnTo>
                <a:lnTo>
                  <a:pt x="960119" y="9144"/>
                </a:lnTo>
                <a:lnTo>
                  <a:pt x="960119" y="316992"/>
                </a:lnTo>
                <a:lnTo>
                  <a:pt x="963168" y="316992"/>
                </a:lnTo>
                <a:lnTo>
                  <a:pt x="964691" y="314706"/>
                </a:lnTo>
                <a:close/>
              </a:path>
              <a:path w="965200" h="317500">
                <a:moveTo>
                  <a:pt x="9143" y="9144"/>
                </a:moveTo>
                <a:lnTo>
                  <a:pt x="9144" y="4572"/>
                </a:lnTo>
                <a:lnTo>
                  <a:pt x="4572" y="9144"/>
                </a:lnTo>
                <a:lnTo>
                  <a:pt x="9143" y="9144"/>
                </a:lnTo>
                <a:close/>
              </a:path>
              <a:path w="965200" h="317500">
                <a:moveTo>
                  <a:pt x="9144" y="307086"/>
                </a:moveTo>
                <a:lnTo>
                  <a:pt x="9143" y="9144"/>
                </a:lnTo>
                <a:lnTo>
                  <a:pt x="4572" y="9144"/>
                </a:lnTo>
                <a:lnTo>
                  <a:pt x="4572" y="307086"/>
                </a:lnTo>
                <a:lnTo>
                  <a:pt x="9144" y="307086"/>
                </a:lnTo>
                <a:close/>
              </a:path>
              <a:path w="965200" h="317500">
                <a:moveTo>
                  <a:pt x="960119" y="307086"/>
                </a:moveTo>
                <a:lnTo>
                  <a:pt x="4572" y="307086"/>
                </a:lnTo>
                <a:lnTo>
                  <a:pt x="9144" y="312420"/>
                </a:lnTo>
                <a:lnTo>
                  <a:pt x="9144" y="316992"/>
                </a:lnTo>
                <a:lnTo>
                  <a:pt x="955547" y="316992"/>
                </a:lnTo>
                <a:lnTo>
                  <a:pt x="955547" y="312420"/>
                </a:lnTo>
                <a:lnTo>
                  <a:pt x="960119" y="307086"/>
                </a:lnTo>
                <a:close/>
              </a:path>
              <a:path w="965200" h="317500">
                <a:moveTo>
                  <a:pt x="9144" y="316992"/>
                </a:moveTo>
                <a:lnTo>
                  <a:pt x="9144" y="312420"/>
                </a:lnTo>
                <a:lnTo>
                  <a:pt x="4572" y="307086"/>
                </a:lnTo>
                <a:lnTo>
                  <a:pt x="4571" y="316992"/>
                </a:lnTo>
                <a:lnTo>
                  <a:pt x="9144" y="316992"/>
                </a:lnTo>
                <a:close/>
              </a:path>
              <a:path w="965200" h="317500">
                <a:moveTo>
                  <a:pt x="960119" y="9144"/>
                </a:moveTo>
                <a:lnTo>
                  <a:pt x="955547" y="4572"/>
                </a:lnTo>
                <a:lnTo>
                  <a:pt x="955547" y="9144"/>
                </a:lnTo>
                <a:lnTo>
                  <a:pt x="960119" y="9144"/>
                </a:lnTo>
                <a:close/>
              </a:path>
              <a:path w="965200" h="317500">
                <a:moveTo>
                  <a:pt x="960119" y="307086"/>
                </a:moveTo>
                <a:lnTo>
                  <a:pt x="960119" y="9144"/>
                </a:lnTo>
                <a:lnTo>
                  <a:pt x="955547" y="9144"/>
                </a:lnTo>
                <a:lnTo>
                  <a:pt x="955547" y="307086"/>
                </a:lnTo>
                <a:lnTo>
                  <a:pt x="960119" y="307086"/>
                </a:lnTo>
                <a:close/>
              </a:path>
              <a:path w="965200" h="317500">
                <a:moveTo>
                  <a:pt x="960119" y="316992"/>
                </a:moveTo>
                <a:lnTo>
                  <a:pt x="960119" y="307086"/>
                </a:lnTo>
                <a:lnTo>
                  <a:pt x="955547" y="312420"/>
                </a:lnTo>
                <a:lnTo>
                  <a:pt x="955547" y="316992"/>
                </a:lnTo>
                <a:lnTo>
                  <a:pt x="960119" y="316992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7" name="object 26"/>
          <p:cNvSpPr txBox="1"/>
          <p:nvPr/>
        </p:nvSpPr>
        <p:spPr>
          <a:xfrm>
            <a:off x="727385" y="3466558"/>
            <a:ext cx="955675" cy="307975"/>
          </a:xfrm>
          <a:prstGeom prst="rect">
            <a:avLst/>
          </a:prstGeom>
          <a:solidFill>
            <a:srgbClr val="D4FF82"/>
          </a:solidFill>
        </p:spPr>
        <p:txBody>
          <a:bodyPr vert="horz" wrap="square" lIns="0" tIns="41910" rIns="0" bIns="0" rtlCol="0">
            <a:spAutoFit/>
          </a:bodyPr>
          <a:lstStyle/>
          <a:p>
            <a:pPr marL="92075">
              <a:spcBef>
                <a:spcPts val="330"/>
              </a:spcBef>
            </a:pPr>
            <a:r>
              <a:rPr sz="1400" b="1" spc="-10" dirty="0">
                <a:solidFill>
                  <a:srgbClr val="1C3339"/>
                </a:solidFill>
                <a:latin typeface="Century Gothic"/>
                <a:cs typeface="Century Gothic"/>
              </a:rPr>
              <a:t>/oic/mnt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118" name="object 27"/>
          <p:cNvSpPr/>
          <p:nvPr/>
        </p:nvSpPr>
        <p:spPr>
          <a:xfrm>
            <a:off x="6693084" y="1137887"/>
            <a:ext cx="2279142" cy="23286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9" name="object 28"/>
          <p:cNvSpPr/>
          <p:nvPr/>
        </p:nvSpPr>
        <p:spPr>
          <a:xfrm>
            <a:off x="6693084" y="1137887"/>
            <a:ext cx="2279650" cy="2333625"/>
          </a:xfrm>
          <a:custGeom>
            <a:avLst/>
            <a:gdLst/>
            <a:ahLst/>
            <a:cxnLst/>
            <a:rect l="l" t="t" r="r" b="b"/>
            <a:pathLst>
              <a:path w="2279650" h="2333625">
                <a:moveTo>
                  <a:pt x="2279142" y="2330958"/>
                </a:moveTo>
                <a:lnTo>
                  <a:pt x="2279142" y="1524"/>
                </a:lnTo>
                <a:lnTo>
                  <a:pt x="2276856" y="0"/>
                </a:lnTo>
                <a:lnTo>
                  <a:pt x="2285" y="0"/>
                </a:lnTo>
                <a:lnTo>
                  <a:pt x="0" y="1524"/>
                </a:lnTo>
                <a:lnTo>
                  <a:pt x="0" y="2330958"/>
                </a:lnTo>
                <a:lnTo>
                  <a:pt x="2286" y="2333244"/>
                </a:lnTo>
                <a:lnTo>
                  <a:pt x="4572" y="2333244"/>
                </a:lnTo>
                <a:lnTo>
                  <a:pt x="4572" y="9144"/>
                </a:lnTo>
                <a:lnTo>
                  <a:pt x="9144" y="4572"/>
                </a:lnTo>
                <a:lnTo>
                  <a:pt x="9143" y="9144"/>
                </a:lnTo>
                <a:lnTo>
                  <a:pt x="2269235" y="9144"/>
                </a:lnTo>
                <a:lnTo>
                  <a:pt x="2269236" y="4572"/>
                </a:lnTo>
                <a:lnTo>
                  <a:pt x="2274570" y="9144"/>
                </a:lnTo>
                <a:lnTo>
                  <a:pt x="2274570" y="2333244"/>
                </a:lnTo>
                <a:lnTo>
                  <a:pt x="2276856" y="2333244"/>
                </a:lnTo>
                <a:lnTo>
                  <a:pt x="2279142" y="2330958"/>
                </a:lnTo>
                <a:close/>
              </a:path>
              <a:path w="2279650" h="2333625">
                <a:moveTo>
                  <a:pt x="9143" y="9144"/>
                </a:moveTo>
                <a:lnTo>
                  <a:pt x="9144" y="4572"/>
                </a:lnTo>
                <a:lnTo>
                  <a:pt x="4572" y="9144"/>
                </a:lnTo>
                <a:lnTo>
                  <a:pt x="9143" y="9144"/>
                </a:lnTo>
                <a:close/>
              </a:path>
              <a:path w="2279650" h="2333625">
                <a:moveTo>
                  <a:pt x="9144" y="2324100"/>
                </a:moveTo>
                <a:lnTo>
                  <a:pt x="9143" y="9144"/>
                </a:lnTo>
                <a:lnTo>
                  <a:pt x="4572" y="9144"/>
                </a:lnTo>
                <a:lnTo>
                  <a:pt x="4572" y="2324100"/>
                </a:lnTo>
                <a:lnTo>
                  <a:pt x="9144" y="2324100"/>
                </a:lnTo>
                <a:close/>
              </a:path>
              <a:path w="2279650" h="2333625">
                <a:moveTo>
                  <a:pt x="2274570" y="2324100"/>
                </a:moveTo>
                <a:lnTo>
                  <a:pt x="4572" y="2324100"/>
                </a:lnTo>
                <a:lnTo>
                  <a:pt x="9144" y="2328672"/>
                </a:lnTo>
                <a:lnTo>
                  <a:pt x="9144" y="2333244"/>
                </a:lnTo>
                <a:lnTo>
                  <a:pt x="2269235" y="2333244"/>
                </a:lnTo>
                <a:lnTo>
                  <a:pt x="2269236" y="2328672"/>
                </a:lnTo>
                <a:lnTo>
                  <a:pt x="2274570" y="2324100"/>
                </a:lnTo>
                <a:close/>
              </a:path>
              <a:path w="2279650" h="2333625">
                <a:moveTo>
                  <a:pt x="9144" y="2333244"/>
                </a:moveTo>
                <a:lnTo>
                  <a:pt x="9144" y="2328672"/>
                </a:lnTo>
                <a:lnTo>
                  <a:pt x="4572" y="2324100"/>
                </a:lnTo>
                <a:lnTo>
                  <a:pt x="4572" y="2333244"/>
                </a:lnTo>
                <a:lnTo>
                  <a:pt x="9144" y="2333244"/>
                </a:lnTo>
                <a:close/>
              </a:path>
              <a:path w="2279650" h="2333625">
                <a:moveTo>
                  <a:pt x="2274570" y="9144"/>
                </a:moveTo>
                <a:lnTo>
                  <a:pt x="2269236" y="4572"/>
                </a:lnTo>
                <a:lnTo>
                  <a:pt x="2269235" y="9144"/>
                </a:lnTo>
                <a:lnTo>
                  <a:pt x="2274570" y="9144"/>
                </a:lnTo>
                <a:close/>
              </a:path>
              <a:path w="2279650" h="2333625">
                <a:moveTo>
                  <a:pt x="2274570" y="2324100"/>
                </a:moveTo>
                <a:lnTo>
                  <a:pt x="2274570" y="9144"/>
                </a:lnTo>
                <a:lnTo>
                  <a:pt x="2269235" y="9144"/>
                </a:lnTo>
                <a:lnTo>
                  <a:pt x="2269235" y="2324100"/>
                </a:lnTo>
                <a:lnTo>
                  <a:pt x="2274570" y="2324100"/>
                </a:lnTo>
                <a:close/>
              </a:path>
              <a:path w="2279650" h="2333625">
                <a:moveTo>
                  <a:pt x="2274570" y="2333244"/>
                </a:moveTo>
                <a:lnTo>
                  <a:pt x="2274570" y="2324100"/>
                </a:lnTo>
                <a:lnTo>
                  <a:pt x="2269236" y="2328672"/>
                </a:lnTo>
                <a:lnTo>
                  <a:pt x="2269235" y="2333244"/>
                </a:lnTo>
                <a:lnTo>
                  <a:pt x="2274570" y="2333244"/>
                </a:lnTo>
                <a:close/>
              </a:path>
            </a:pathLst>
          </a:custGeom>
          <a:solidFill>
            <a:srgbClr val="1A3238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0" name="object 29"/>
          <p:cNvSpPr/>
          <p:nvPr/>
        </p:nvSpPr>
        <p:spPr>
          <a:xfrm>
            <a:off x="6763950" y="1410682"/>
            <a:ext cx="2137410" cy="27813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1" name="object 30"/>
          <p:cNvSpPr/>
          <p:nvPr/>
        </p:nvSpPr>
        <p:spPr>
          <a:xfrm>
            <a:off x="6763950" y="1410682"/>
            <a:ext cx="2137410" cy="283845"/>
          </a:xfrm>
          <a:custGeom>
            <a:avLst/>
            <a:gdLst/>
            <a:ahLst/>
            <a:cxnLst/>
            <a:rect l="l" t="t" r="r" b="b"/>
            <a:pathLst>
              <a:path w="2137409" h="283844">
                <a:moveTo>
                  <a:pt x="2137410" y="281178"/>
                </a:moveTo>
                <a:lnTo>
                  <a:pt x="2137410" y="2286"/>
                </a:lnTo>
                <a:lnTo>
                  <a:pt x="2135124" y="0"/>
                </a:lnTo>
                <a:lnTo>
                  <a:pt x="2285" y="0"/>
                </a:lnTo>
                <a:lnTo>
                  <a:pt x="0" y="2286"/>
                </a:lnTo>
                <a:lnTo>
                  <a:pt x="0" y="281178"/>
                </a:lnTo>
                <a:lnTo>
                  <a:pt x="2286" y="283464"/>
                </a:lnTo>
                <a:lnTo>
                  <a:pt x="4572" y="283464"/>
                </a:lnTo>
                <a:lnTo>
                  <a:pt x="4572" y="9906"/>
                </a:lnTo>
                <a:lnTo>
                  <a:pt x="9144" y="5334"/>
                </a:lnTo>
                <a:lnTo>
                  <a:pt x="9143" y="9906"/>
                </a:lnTo>
                <a:lnTo>
                  <a:pt x="2127504" y="9906"/>
                </a:lnTo>
                <a:lnTo>
                  <a:pt x="2127504" y="5334"/>
                </a:lnTo>
                <a:lnTo>
                  <a:pt x="2132838" y="9906"/>
                </a:lnTo>
                <a:lnTo>
                  <a:pt x="2132838" y="283464"/>
                </a:lnTo>
                <a:lnTo>
                  <a:pt x="2135124" y="283464"/>
                </a:lnTo>
                <a:lnTo>
                  <a:pt x="2137410" y="281178"/>
                </a:lnTo>
                <a:close/>
              </a:path>
              <a:path w="2137409" h="283844">
                <a:moveTo>
                  <a:pt x="9143" y="9906"/>
                </a:moveTo>
                <a:lnTo>
                  <a:pt x="9144" y="5334"/>
                </a:lnTo>
                <a:lnTo>
                  <a:pt x="4572" y="9906"/>
                </a:lnTo>
                <a:lnTo>
                  <a:pt x="9143" y="9906"/>
                </a:lnTo>
                <a:close/>
              </a:path>
              <a:path w="2137409" h="283844">
                <a:moveTo>
                  <a:pt x="9144" y="273558"/>
                </a:moveTo>
                <a:lnTo>
                  <a:pt x="9143" y="9906"/>
                </a:lnTo>
                <a:lnTo>
                  <a:pt x="4572" y="9906"/>
                </a:lnTo>
                <a:lnTo>
                  <a:pt x="4572" y="273558"/>
                </a:lnTo>
                <a:lnTo>
                  <a:pt x="9144" y="273558"/>
                </a:lnTo>
                <a:close/>
              </a:path>
              <a:path w="2137409" h="283844">
                <a:moveTo>
                  <a:pt x="2132838" y="273558"/>
                </a:moveTo>
                <a:lnTo>
                  <a:pt x="4572" y="273558"/>
                </a:lnTo>
                <a:lnTo>
                  <a:pt x="9144" y="278130"/>
                </a:lnTo>
                <a:lnTo>
                  <a:pt x="9144" y="283464"/>
                </a:lnTo>
                <a:lnTo>
                  <a:pt x="2127504" y="283464"/>
                </a:lnTo>
                <a:lnTo>
                  <a:pt x="2127504" y="278130"/>
                </a:lnTo>
                <a:lnTo>
                  <a:pt x="2132838" y="273558"/>
                </a:lnTo>
                <a:close/>
              </a:path>
              <a:path w="2137409" h="283844">
                <a:moveTo>
                  <a:pt x="9144" y="283464"/>
                </a:moveTo>
                <a:lnTo>
                  <a:pt x="9144" y="278130"/>
                </a:lnTo>
                <a:lnTo>
                  <a:pt x="4572" y="273558"/>
                </a:lnTo>
                <a:lnTo>
                  <a:pt x="4572" y="283464"/>
                </a:lnTo>
                <a:lnTo>
                  <a:pt x="9144" y="283464"/>
                </a:lnTo>
                <a:close/>
              </a:path>
              <a:path w="2137409" h="283844">
                <a:moveTo>
                  <a:pt x="2132838" y="9906"/>
                </a:moveTo>
                <a:lnTo>
                  <a:pt x="2127504" y="5334"/>
                </a:lnTo>
                <a:lnTo>
                  <a:pt x="2127504" y="9906"/>
                </a:lnTo>
                <a:lnTo>
                  <a:pt x="2132838" y="9906"/>
                </a:lnTo>
                <a:close/>
              </a:path>
              <a:path w="2137409" h="283844">
                <a:moveTo>
                  <a:pt x="2132838" y="273558"/>
                </a:moveTo>
                <a:lnTo>
                  <a:pt x="2132838" y="9906"/>
                </a:lnTo>
                <a:lnTo>
                  <a:pt x="2127504" y="9906"/>
                </a:lnTo>
                <a:lnTo>
                  <a:pt x="2127504" y="273558"/>
                </a:lnTo>
                <a:lnTo>
                  <a:pt x="2132838" y="273558"/>
                </a:lnTo>
                <a:close/>
              </a:path>
              <a:path w="2137409" h="283844">
                <a:moveTo>
                  <a:pt x="2132838" y="283464"/>
                </a:moveTo>
                <a:lnTo>
                  <a:pt x="2132838" y="273558"/>
                </a:lnTo>
                <a:lnTo>
                  <a:pt x="2127504" y="278130"/>
                </a:lnTo>
                <a:lnTo>
                  <a:pt x="2127504" y="283464"/>
                </a:lnTo>
                <a:lnTo>
                  <a:pt x="2132838" y="283464"/>
                </a:lnTo>
                <a:close/>
              </a:path>
            </a:pathLst>
          </a:custGeom>
          <a:solidFill>
            <a:srgbClr val="1ABF7C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" name="object 31"/>
          <p:cNvSpPr/>
          <p:nvPr/>
        </p:nvSpPr>
        <p:spPr>
          <a:xfrm>
            <a:off x="6763950" y="1752820"/>
            <a:ext cx="2137410" cy="27813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3" name="object 32"/>
          <p:cNvSpPr/>
          <p:nvPr/>
        </p:nvSpPr>
        <p:spPr>
          <a:xfrm>
            <a:off x="6763950" y="1752820"/>
            <a:ext cx="2137410" cy="283210"/>
          </a:xfrm>
          <a:custGeom>
            <a:avLst/>
            <a:gdLst/>
            <a:ahLst/>
            <a:cxnLst/>
            <a:rect l="l" t="t" r="r" b="b"/>
            <a:pathLst>
              <a:path w="2137409" h="283210">
                <a:moveTo>
                  <a:pt x="2137410" y="280416"/>
                </a:moveTo>
                <a:lnTo>
                  <a:pt x="2137410" y="2286"/>
                </a:lnTo>
                <a:lnTo>
                  <a:pt x="2135124" y="0"/>
                </a:lnTo>
                <a:lnTo>
                  <a:pt x="2285" y="0"/>
                </a:lnTo>
                <a:lnTo>
                  <a:pt x="0" y="2286"/>
                </a:lnTo>
                <a:lnTo>
                  <a:pt x="0" y="280416"/>
                </a:lnTo>
                <a:lnTo>
                  <a:pt x="2286" y="282702"/>
                </a:lnTo>
                <a:lnTo>
                  <a:pt x="4572" y="282702"/>
                </a:lnTo>
                <a:lnTo>
                  <a:pt x="4572" y="9144"/>
                </a:lnTo>
                <a:lnTo>
                  <a:pt x="9144" y="4572"/>
                </a:lnTo>
                <a:lnTo>
                  <a:pt x="9143" y="9144"/>
                </a:lnTo>
                <a:lnTo>
                  <a:pt x="2127504" y="9144"/>
                </a:lnTo>
                <a:lnTo>
                  <a:pt x="2127504" y="4572"/>
                </a:lnTo>
                <a:lnTo>
                  <a:pt x="2132838" y="9144"/>
                </a:lnTo>
                <a:lnTo>
                  <a:pt x="2132838" y="282702"/>
                </a:lnTo>
                <a:lnTo>
                  <a:pt x="2135124" y="282702"/>
                </a:lnTo>
                <a:lnTo>
                  <a:pt x="2137410" y="280416"/>
                </a:lnTo>
                <a:close/>
              </a:path>
              <a:path w="2137409" h="283210">
                <a:moveTo>
                  <a:pt x="9143" y="9144"/>
                </a:moveTo>
                <a:lnTo>
                  <a:pt x="9144" y="4572"/>
                </a:lnTo>
                <a:lnTo>
                  <a:pt x="4572" y="9144"/>
                </a:lnTo>
                <a:lnTo>
                  <a:pt x="9143" y="9144"/>
                </a:lnTo>
                <a:close/>
              </a:path>
              <a:path w="2137409" h="283210">
                <a:moveTo>
                  <a:pt x="9144" y="273558"/>
                </a:moveTo>
                <a:lnTo>
                  <a:pt x="9143" y="9144"/>
                </a:lnTo>
                <a:lnTo>
                  <a:pt x="4572" y="9144"/>
                </a:lnTo>
                <a:lnTo>
                  <a:pt x="4572" y="273558"/>
                </a:lnTo>
                <a:lnTo>
                  <a:pt x="9144" y="273558"/>
                </a:lnTo>
                <a:close/>
              </a:path>
              <a:path w="2137409" h="283210">
                <a:moveTo>
                  <a:pt x="2132838" y="273558"/>
                </a:moveTo>
                <a:lnTo>
                  <a:pt x="4572" y="273558"/>
                </a:lnTo>
                <a:lnTo>
                  <a:pt x="9144" y="278130"/>
                </a:lnTo>
                <a:lnTo>
                  <a:pt x="9144" y="282702"/>
                </a:lnTo>
                <a:lnTo>
                  <a:pt x="2127504" y="282702"/>
                </a:lnTo>
                <a:lnTo>
                  <a:pt x="2127504" y="278130"/>
                </a:lnTo>
                <a:lnTo>
                  <a:pt x="2132838" y="273558"/>
                </a:lnTo>
                <a:close/>
              </a:path>
              <a:path w="2137409" h="283210">
                <a:moveTo>
                  <a:pt x="9144" y="282702"/>
                </a:moveTo>
                <a:lnTo>
                  <a:pt x="9144" y="278130"/>
                </a:lnTo>
                <a:lnTo>
                  <a:pt x="4572" y="273558"/>
                </a:lnTo>
                <a:lnTo>
                  <a:pt x="4572" y="282702"/>
                </a:lnTo>
                <a:lnTo>
                  <a:pt x="9144" y="282702"/>
                </a:lnTo>
                <a:close/>
              </a:path>
              <a:path w="2137409" h="283210">
                <a:moveTo>
                  <a:pt x="2132838" y="9144"/>
                </a:moveTo>
                <a:lnTo>
                  <a:pt x="2127504" y="4572"/>
                </a:lnTo>
                <a:lnTo>
                  <a:pt x="2127504" y="9144"/>
                </a:lnTo>
                <a:lnTo>
                  <a:pt x="2132838" y="9144"/>
                </a:lnTo>
                <a:close/>
              </a:path>
              <a:path w="2137409" h="283210">
                <a:moveTo>
                  <a:pt x="2132838" y="273558"/>
                </a:moveTo>
                <a:lnTo>
                  <a:pt x="2132838" y="9144"/>
                </a:lnTo>
                <a:lnTo>
                  <a:pt x="2127504" y="9144"/>
                </a:lnTo>
                <a:lnTo>
                  <a:pt x="2127504" y="273558"/>
                </a:lnTo>
                <a:lnTo>
                  <a:pt x="2132838" y="273558"/>
                </a:lnTo>
                <a:close/>
              </a:path>
              <a:path w="2137409" h="283210">
                <a:moveTo>
                  <a:pt x="2132838" y="282702"/>
                </a:moveTo>
                <a:lnTo>
                  <a:pt x="2132838" y="273558"/>
                </a:lnTo>
                <a:lnTo>
                  <a:pt x="2127504" y="278130"/>
                </a:lnTo>
                <a:lnTo>
                  <a:pt x="2127504" y="282702"/>
                </a:lnTo>
                <a:lnTo>
                  <a:pt x="2132838" y="282702"/>
                </a:lnTo>
                <a:close/>
              </a:path>
            </a:pathLst>
          </a:custGeom>
          <a:solidFill>
            <a:srgbClr val="1ABF7C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4" name="object 33"/>
          <p:cNvSpPr/>
          <p:nvPr/>
        </p:nvSpPr>
        <p:spPr>
          <a:xfrm>
            <a:off x="6763950" y="2094197"/>
            <a:ext cx="2137410" cy="27812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5" name="object 34"/>
          <p:cNvSpPr/>
          <p:nvPr/>
        </p:nvSpPr>
        <p:spPr>
          <a:xfrm>
            <a:off x="6763950" y="2094197"/>
            <a:ext cx="2137410" cy="283845"/>
          </a:xfrm>
          <a:custGeom>
            <a:avLst/>
            <a:gdLst/>
            <a:ahLst/>
            <a:cxnLst/>
            <a:rect l="l" t="t" r="r" b="b"/>
            <a:pathLst>
              <a:path w="2137409" h="283844">
                <a:moveTo>
                  <a:pt x="2137410" y="281178"/>
                </a:moveTo>
                <a:lnTo>
                  <a:pt x="2137410" y="2286"/>
                </a:lnTo>
                <a:lnTo>
                  <a:pt x="2135124" y="0"/>
                </a:lnTo>
                <a:lnTo>
                  <a:pt x="2285" y="0"/>
                </a:lnTo>
                <a:lnTo>
                  <a:pt x="0" y="2286"/>
                </a:lnTo>
                <a:lnTo>
                  <a:pt x="0" y="281178"/>
                </a:lnTo>
                <a:lnTo>
                  <a:pt x="2286" y="283464"/>
                </a:lnTo>
                <a:lnTo>
                  <a:pt x="4572" y="283464"/>
                </a:lnTo>
                <a:lnTo>
                  <a:pt x="4572" y="9906"/>
                </a:lnTo>
                <a:lnTo>
                  <a:pt x="9144" y="5334"/>
                </a:lnTo>
                <a:lnTo>
                  <a:pt x="9143" y="9906"/>
                </a:lnTo>
                <a:lnTo>
                  <a:pt x="2127504" y="9906"/>
                </a:lnTo>
                <a:lnTo>
                  <a:pt x="2127504" y="5334"/>
                </a:lnTo>
                <a:lnTo>
                  <a:pt x="2132838" y="9906"/>
                </a:lnTo>
                <a:lnTo>
                  <a:pt x="2132838" y="283464"/>
                </a:lnTo>
                <a:lnTo>
                  <a:pt x="2135124" y="283464"/>
                </a:lnTo>
                <a:lnTo>
                  <a:pt x="2137410" y="281178"/>
                </a:lnTo>
                <a:close/>
              </a:path>
              <a:path w="2137409" h="283844">
                <a:moveTo>
                  <a:pt x="9143" y="9906"/>
                </a:moveTo>
                <a:lnTo>
                  <a:pt x="9144" y="5334"/>
                </a:lnTo>
                <a:lnTo>
                  <a:pt x="4572" y="9906"/>
                </a:lnTo>
                <a:lnTo>
                  <a:pt x="9143" y="9906"/>
                </a:lnTo>
                <a:close/>
              </a:path>
              <a:path w="2137409" h="283844">
                <a:moveTo>
                  <a:pt x="9144" y="273558"/>
                </a:moveTo>
                <a:lnTo>
                  <a:pt x="9143" y="9906"/>
                </a:lnTo>
                <a:lnTo>
                  <a:pt x="4572" y="9906"/>
                </a:lnTo>
                <a:lnTo>
                  <a:pt x="4572" y="273558"/>
                </a:lnTo>
                <a:lnTo>
                  <a:pt x="9144" y="273558"/>
                </a:lnTo>
                <a:close/>
              </a:path>
              <a:path w="2137409" h="283844">
                <a:moveTo>
                  <a:pt x="2132838" y="273558"/>
                </a:moveTo>
                <a:lnTo>
                  <a:pt x="4572" y="273558"/>
                </a:lnTo>
                <a:lnTo>
                  <a:pt x="9144" y="278130"/>
                </a:lnTo>
                <a:lnTo>
                  <a:pt x="9144" y="283464"/>
                </a:lnTo>
                <a:lnTo>
                  <a:pt x="2127504" y="283464"/>
                </a:lnTo>
                <a:lnTo>
                  <a:pt x="2127504" y="278130"/>
                </a:lnTo>
                <a:lnTo>
                  <a:pt x="2132838" y="273558"/>
                </a:lnTo>
                <a:close/>
              </a:path>
              <a:path w="2137409" h="283844">
                <a:moveTo>
                  <a:pt x="9144" y="283464"/>
                </a:moveTo>
                <a:lnTo>
                  <a:pt x="9144" y="278130"/>
                </a:lnTo>
                <a:lnTo>
                  <a:pt x="4572" y="273558"/>
                </a:lnTo>
                <a:lnTo>
                  <a:pt x="4572" y="283464"/>
                </a:lnTo>
                <a:lnTo>
                  <a:pt x="9144" y="283464"/>
                </a:lnTo>
                <a:close/>
              </a:path>
              <a:path w="2137409" h="283844">
                <a:moveTo>
                  <a:pt x="2132838" y="9906"/>
                </a:moveTo>
                <a:lnTo>
                  <a:pt x="2127504" y="5334"/>
                </a:lnTo>
                <a:lnTo>
                  <a:pt x="2127504" y="9906"/>
                </a:lnTo>
                <a:lnTo>
                  <a:pt x="2132838" y="9906"/>
                </a:lnTo>
                <a:close/>
              </a:path>
              <a:path w="2137409" h="283844">
                <a:moveTo>
                  <a:pt x="2132838" y="273558"/>
                </a:moveTo>
                <a:lnTo>
                  <a:pt x="2132838" y="9906"/>
                </a:lnTo>
                <a:lnTo>
                  <a:pt x="2127504" y="9906"/>
                </a:lnTo>
                <a:lnTo>
                  <a:pt x="2127504" y="273558"/>
                </a:lnTo>
                <a:lnTo>
                  <a:pt x="2132838" y="273558"/>
                </a:lnTo>
                <a:close/>
              </a:path>
              <a:path w="2137409" h="283844">
                <a:moveTo>
                  <a:pt x="2132838" y="283464"/>
                </a:moveTo>
                <a:lnTo>
                  <a:pt x="2132838" y="273558"/>
                </a:lnTo>
                <a:lnTo>
                  <a:pt x="2127504" y="278130"/>
                </a:lnTo>
                <a:lnTo>
                  <a:pt x="2127504" y="283464"/>
                </a:lnTo>
                <a:lnTo>
                  <a:pt x="2132838" y="283464"/>
                </a:lnTo>
                <a:close/>
              </a:path>
            </a:pathLst>
          </a:custGeom>
          <a:solidFill>
            <a:srgbClr val="1ABF7C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6" name="object 35"/>
          <p:cNvSpPr/>
          <p:nvPr/>
        </p:nvSpPr>
        <p:spPr>
          <a:xfrm>
            <a:off x="6763950" y="2436335"/>
            <a:ext cx="2137410" cy="27812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7" name="object 36"/>
          <p:cNvSpPr/>
          <p:nvPr/>
        </p:nvSpPr>
        <p:spPr>
          <a:xfrm>
            <a:off x="6763950" y="2436335"/>
            <a:ext cx="2137410" cy="283210"/>
          </a:xfrm>
          <a:custGeom>
            <a:avLst/>
            <a:gdLst/>
            <a:ahLst/>
            <a:cxnLst/>
            <a:rect l="l" t="t" r="r" b="b"/>
            <a:pathLst>
              <a:path w="2137409" h="283210">
                <a:moveTo>
                  <a:pt x="2137410" y="280416"/>
                </a:moveTo>
                <a:lnTo>
                  <a:pt x="2137410" y="2286"/>
                </a:lnTo>
                <a:lnTo>
                  <a:pt x="2135124" y="0"/>
                </a:lnTo>
                <a:lnTo>
                  <a:pt x="2285" y="0"/>
                </a:lnTo>
                <a:lnTo>
                  <a:pt x="0" y="2286"/>
                </a:lnTo>
                <a:lnTo>
                  <a:pt x="0" y="280416"/>
                </a:lnTo>
                <a:lnTo>
                  <a:pt x="2286" y="282702"/>
                </a:lnTo>
                <a:lnTo>
                  <a:pt x="4572" y="282702"/>
                </a:lnTo>
                <a:lnTo>
                  <a:pt x="4572" y="9144"/>
                </a:lnTo>
                <a:lnTo>
                  <a:pt x="9144" y="4572"/>
                </a:lnTo>
                <a:lnTo>
                  <a:pt x="9143" y="9144"/>
                </a:lnTo>
                <a:lnTo>
                  <a:pt x="2127504" y="9144"/>
                </a:lnTo>
                <a:lnTo>
                  <a:pt x="2127504" y="4572"/>
                </a:lnTo>
                <a:lnTo>
                  <a:pt x="2132838" y="9144"/>
                </a:lnTo>
                <a:lnTo>
                  <a:pt x="2132838" y="282702"/>
                </a:lnTo>
                <a:lnTo>
                  <a:pt x="2135124" y="282702"/>
                </a:lnTo>
                <a:lnTo>
                  <a:pt x="2137410" y="280416"/>
                </a:lnTo>
                <a:close/>
              </a:path>
              <a:path w="2137409" h="283210">
                <a:moveTo>
                  <a:pt x="9143" y="9144"/>
                </a:moveTo>
                <a:lnTo>
                  <a:pt x="9144" y="4572"/>
                </a:lnTo>
                <a:lnTo>
                  <a:pt x="4572" y="9144"/>
                </a:lnTo>
                <a:lnTo>
                  <a:pt x="9143" y="9144"/>
                </a:lnTo>
                <a:close/>
              </a:path>
              <a:path w="2137409" h="283210">
                <a:moveTo>
                  <a:pt x="9144" y="273558"/>
                </a:moveTo>
                <a:lnTo>
                  <a:pt x="9143" y="9144"/>
                </a:lnTo>
                <a:lnTo>
                  <a:pt x="4572" y="9144"/>
                </a:lnTo>
                <a:lnTo>
                  <a:pt x="4572" y="273558"/>
                </a:lnTo>
                <a:lnTo>
                  <a:pt x="9144" y="273558"/>
                </a:lnTo>
                <a:close/>
              </a:path>
              <a:path w="2137409" h="283210">
                <a:moveTo>
                  <a:pt x="2132838" y="273558"/>
                </a:moveTo>
                <a:lnTo>
                  <a:pt x="4572" y="273558"/>
                </a:lnTo>
                <a:lnTo>
                  <a:pt x="9144" y="278130"/>
                </a:lnTo>
                <a:lnTo>
                  <a:pt x="9144" y="282702"/>
                </a:lnTo>
                <a:lnTo>
                  <a:pt x="2127504" y="282702"/>
                </a:lnTo>
                <a:lnTo>
                  <a:pt x="2127504" y="278130"/>
                </a:lnTo>
                <a:lnTo>
                  <a:pt x="2132838" y="273558"/>
                </a:lnTo>
                <a:close/>
              </a:path>
              <a:path w="2137409" h="283210">
                <a:moveTo>
                  <a:pt x="9144" y="282702"/>
                </a:moveTo>
                <a:lnTo>
                  <a:pt x="9144" y="278130"/>
                </a:lnTo>
                <a:lnTo>
                  <a:pt x="4572" y="273558"/>
                </a:lnTo>
                <a:lnTo>
                  <a:pt x="4572" y="282702"/>
                </a:lnTo>
                <a:lnTo>
                  <a:pt x="9144" y="282702"/>
                </a:lnTo>
                <a:close/>
              </a:path>
              <a:path w="2137409" h="283210">
                <a:moveTo>
                  <a:pt x="2132838" y="9144"/>
                </a:moveTo>
                <a:lnTo>
                  <a:pt x="2127504" y="4572"/>
                </a:lnTo>
                <a:lnTo>
                  <a:pt x="2127504" y="9144"/>
                </a:lnTo>
                <a:lnTo>
                  <a:pt x="2132838" y="9144"/>
                </a:lnTo>
                <a:close/>
              </a:path>
              <a:path w="2137409" h="283210">
                <a:moveTo>
                  <a:pt x="2132838" y="273558"/>
                </a:moveTo>
                <a:lnTo>
                  <a:pt x="2132838" y="9144"/>
                </a:lnTo>
                <a:lnTo>
                  <a:pt x="2127504" y="9144"/>
                </a:lnTo>
                <a:lnTo>
                  <a:pt x="2127504" y="273558"/>
                </a:lnTo>
                <a:lnTo>
                  <a:pt x="2132838" y="273558"/>
                </a:lnTo>
                <a:close/>
              </a:path>
              <a:path w="2137409" h="283210">
                <a:moveTo>
                  <a:pt x="2132838" y="282702"/>
                </a:moveTo>
                <a:lnTo>
                  <a:pt x="2132838" y="273558"/>
                </a:lnTo>
                <a:lnTo>
                  <a:pt x="2127504" y="278130"/>
                </a:lnTo>
                <a:lnTo>
                  <a:pt x="2127504" y="282702"/>
                </a:lnTo>
                <a:lnTo>
                  <a:pt x="2132838" y="282702"/>
                </a:lnTo>
                <a:close/>
              </a:path>
            </a:pathLst>
          </a:custGeom>
          <a:solidFill>
            <a:srgbClr val="1ABF7C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8" name="object 37"/>
          <p:cNvSpPr/>
          <p:nvPr/>
        </p:nvSpPr>
        <p:spPr>
          <a:xfrm>
            <a:off x="6763950" y="2777710"/>
            <a:ext cx="2137410" cy="27889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9" name="object 38"/>
          <p:cNvSpPr/>
          <p:nvPr/>
        </p:nvSpPr>
        <p:spPr>
          <a:xfrm>
            <a:off x="6763950" y="2777710"/>
            <a:ext cx="2137410" cy="283845"/>
          </a:xfrm>
          <a:custGeom>
            <a:avLst/>
            <a:gdLst/>
            <a:ahLst/>
            <a:cxnLst/>
            <a:rect l="l" t="t" r="r" b="b"/>
            <a:pathLst>
              <a:path w="2137409" h="283845">
                <a:moveTo>
                  <a:pt x="2137410" y="281178"/>
                </a:moveTo>
                <a:lnTo>
                  <a:pt x="2137410" y="2286"/>
                </a:lnTo>
                <a:lnTo>
                  <a:pt x="2135124" y="0"/>
                </a:lnTo>
                <a:lnTo>
                  <a:pt x="2285" y="0"/>
                </a:lnTo>
                <a:lnTo>
                  <a:pt x="0" y="2286"/>
                </a:lnTo>
                <a:lnTo>
                  <a:pt x="0" y="281178"/>
                </a:lnTo>
                <a:lnTo>
                  <a:pt x="2286" y="283464"/>
                </a:lnTo>
                <a:lnTo>
                  <a:pt x="4572" y="283464"/>
                </a:lnTo>
                <a:lnTo>
                  <a:pt x="4572" y="9906"/>
                </a:lnTo>
                <a:lnTo>
                  <a:pt x="9144" y="5334"/>
                </a:lnTo>
                <a:lnTo>
                  <a:pt x="9143" y="9906"/>
                </a:lnTo>
                <a:lnTo>
                  <a:pt x="2127504" y="9906"/>
                </a:lnTo>
                <a:lnTo>
                  <a:pt x="2127504" y="5334"/>
                </a:lnTo>
                <a:lnTo>
                  <a:pt x="2132838" y="9906"/>
                </a:lnTo>
                <a:lnTo>
                  <a:pt x="2132838" y="283464"/>
                </a:lnTo>
                <a:lnTo>
                  <a:pt x="2135124" y="283464"/>
                </a:lnTo>
                <a:lnTo>
                  <a:pt x="2137410" y="281178"/>
                </a:lnTo>
                <a:close/>
              </a:path>
              <a:path w="2137409" h="283845">
                <a:moveTo>
                  <a:pt x="9143" y="9906"/>
                </a:moveTo>
                <a:lnTo>
                  <a:pt x="9144" y="5334"/>
                </a:lnTo>
                <a:lnTo>
                  <a:pt x="4572" y="9906"/>
                </a:lnTo>
                <a:lnTo>
                  <a:pt x="9143" y="9906"/>
                </a:lnTo>
                <a:close/>
              </a:path>
              <a:path w="2137409" h="283845">
                <a:moveTo>
                  <a:pt x="9144" y="273558"/>
                </a:moveTo>
                <a:lnTo>
                  <a:pt x="9143" y="9906"/>
                </a:lnTo>
                <a:lnTo>
                  <a:pt x="4572" y="9906"/>
                </a:lnTo>
                <a:lnTo>
                  <a:pt x="4572" y="273558"/>
                </a:lnTo>
                <a:lnTo>
                  <a:pt x="9144" y="273558"/>
                </a:lnTo>
                <a:close/>
              </a:path>
              <a:path w="2137409" h="283845">
                <a:moveTo>
                  <a:pt x="2132838" y="273558"/>
                </a:moveTo>
                <a:lnTo>
                  <a:pt x="4572" y="273558"/>
                </a:lnTo>
                <a:lnTo>
                  <a:pt x="9144" y="278892"/>
                </a:lnTo>
                <a:lnTo>
                  <a:pt x="9144" y="283464"/>
                </a:lnTo>
                <a:lnTo>
                  <a:pt x="2127504" y="283464"/>
                </a:lnTo>
                <a:lnTo>
                  <a:pt x="2127504" y="278892"/>
                </a:lnTo>
                <a:lnTo>
                  <a:pt x="2132838" y="273558"/>
                </a:lnTo>
                <a:close/>
              </a:path>
              <a:path w="2137409" h="283845">
                <a:moveTo>
                  <a:pt x="9144" y="283464"/>
                </a:moveTo>
                <a:lnTo>
                  <a:pt x="9144" y="278892"/>
                </a:lnTo>
                <a:lnTo>
                  <a:pt x="4572" y="273558"/>
                </a:lnTo>
                <a:lnTo>
                  <a:pt x="4572" y="283464"/>
                </a:lnTo>
                <a:lnTo>
                  <a:pt x="9144" y="283464"/>
                </a:lnTo>
                <a:close/>
              </a:path>
              <a:path w="2137409" h="283845">
                <a:moveTo>
                  <a:pt x="2132838" y="9906"/>
                </a:moveTo>
                <a:lnTo>
                  <a:pt x="2127504" y="5334"/>
                </a:lnTo>
                <a:lnTo>
                  <a:pt x="2127504" y="9906"/>
                </a:lnTo>
                <a:lnTo>
                  <a:pt x="2132838" y="9906"/>
                </a:lnTo>
                <a:close/>
              </a:path>
              <a:path w="2137409" h="283845">
                <a:moveTo>
                  <a:pt x="2132838" y="273558"/>
                </a:moveTo>
                <a:lnTo>
                  <a:pt x="2132838" y="9906"/>
                </a:lnTo>
                <a:lnTo>
                  <a:pt x="2127504" y="9906"/>
                </a:lnTo>
                <a:lnTo>
                  <a:pt x="2127504" y="273558"/>
                </a:lnTo>
                <a:lnTo>
                  <a:pt x="2132838" y="273558"/>
                </a:lnTo>
                <a:close/>
              </a:path>
              <a:path w="2137409" h="283845">
                <a:moveTo>
                  <a:pt x="2132838" y="283464"/>
                </a:moveTo>
                <a:lnTo>
                  <a:pt x="2132838" y="273558"/>
                </a:lnTo>
                <a:lnTo>
                  <a:pt x="2127504" y="278892"/>
                </a:lnTo>
                <a:lnTo>
                  <a:pt x="2127504" y="283464"/>
                </a:lnTo>
                <a:lnTo>
                  <a:pt x="2132838" y="283464"/>
                </a:lnTo>
                <a:close/>
              </a:path>
            </a:pathLst>
          </a:custGeom>
          <a:solidFill>
            <a:srgbClr val="1ABF7C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0" name="object 39"/>
          <p:cNvSpPr/>
          <p:nvPr/>
        </p:nvSpPr>
        <p:spPr>
          <a:xfrm>
            <a:off x="6763950" y="3119848"/>
            <a:ext cx="2137410" cy="27813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1" name="object 40"/>
          <p:cNvSpPr/>
          <p:nvPr/>
        </p:nvSpPr>
        <p:spPr>
          <a:xfrm>
            <a:off x="6763950" y="3119848"/>
            <a:ext cx="2137410" cy="283210"/>
          </a:xfrm>
          <a:custGeom>
            <a:avLst/>
            <a:gdLst/>
            <a:ahLst/>
            <a:cxnLst/>
            <a:rect l="l" t="t" r="r" b="b"/>
            <a:pathLst>
              <a:path w="2137409" h="283210">
                <a:moveTo>
                  <a:pt x="2137410" y="281178"/>
                </a:moveTo>
                <a:lnTo>
                  <a:pt x="2137410" y="2286"/>
                </a:lnTo>
                <a:lnTo>
                  <a:pt x="2135124" y="0"/>
                </a:lnTo>
                <a:lnTo>
                  <a:pt x="2285" y="0"/>
                </a:lnTo>
                <a:lnTo>
                  <a:pt x="0" y="2286"/>
                </a:lnTo>
                <a:lnTo>
                  <a:pt x="0" y="281178"/>
                </a:lnTo>
                <a:lnTo>
                  <a:pt x="2286" y="282702"/>
                </a:lnTo>
                <a:lnTo>
                  <a:pt x="4572" y="282702"/>
                </a:lnTo>
                <a:lnTo>
                  <a:pt x="4572" y="9906"/>
                </a:lnTo>
                <a:lnTo>
                  <a:pt x="9144" y="4572"/>
                </a:lnTo>
                <a:lnTo>
                  <a:pt x="9143" y="9906"/>
                </a:lnTo>
                <a:lnTo>
                  <a:pt x="2127504" y="9906"/>
                </a:lnTo>
                <a:lnTo>
                  <a:pt x="2127504" y="4572"/>
                </a:lnTo>
                <a:lnTo>
                  <a:pt x="2132838" y="9906"/>
                </a:lnTo>
                <a:lnTo>
                  <a:pt x="2132838" y="282702"/>
                </a:lnTo>
                <a:lnTo>
                  <a:pt x="2135124" y="282702"/>
                </a:lnTo>
                <a:lnTo>
                  <a:pt x="2137410" y="281178"/>
                </a:lnTo>
                <a:close/>
              </a:path>
              <a:path w="2137409" h="283210">
                <a:moveTo>
                  <a:pt x="9143" y="9906"/>
                </a:moveTo>
                <a:lnTo>
                  <a:pt x="9144" y="4572"/>
                </a:lnTo>
                <a:lnTo>
                  <a:pt x="4572" y="9906"/>
                </a:lnTo>
                <a:lnTo>
                  <a:pt x="9143" y="9906"/>
                </a:lnTo>
                <a:close/>
              </a:path>
              <a:path w="2137409" h="283210">
                <a:moveTo>
                  <a:pt x="9144" y="273558"/>
                </a:moveTo>
                <a:lnTo>
                  <a:pt x="9143" y="9906"/>
                </a:lnTo>
                <a:lnTo>
                  <a:pt x="4572" y="9906"/>
                </a:lnTo>
                <a:lnTo>
                  <a:pt x="4572" y="273558"/>
                </a:lnTo>
                <a:lnTo>
                  <a:pt x="9144" y="273558"/>
                </a:lnTo>
                <a:close/>
              </a:path>
              <a:path w="2137409" h="283210">
                <a:moveTo>
                  <a:pt x="2132838" y="273558"/>
                </a:moveTo>
                <a:lnTo>
                  <a:pt x="4572" y="273558"/>
                </a:lnTo>
                <a:lnTo>
                  <a:pt x="9144" y="278130"/>
                </a:lnTo>
                <a:lnTo>
                  <a:pt x="9144" y="282702"/>
                </a:lnTo>
                <a:lnTo>
                  <a:pt x="2127504" y="282702"/>
                </a:lnTo>
                <a:lnTo>
                  <a:pt x="2127504" y="278130"/>
                </a:lnTo>
                <a:lnTo>
                  <a:pt x="2132838" y="273558"/>
                </a:lnTo>
                <a:close/>
              </a:path>
              <a:path w="2137409" h="283210">
                <a:moveTo>
                  <a:pt x="9144" y="282702"/>
                </a:moveTo>
                <a:lnTo>
                  <a:pt x="9144" y="278130"/>
                </a:lnTo>
                <a:lnTo>
                  <a:pt x="4572" y="273558"/>
                </a:lnTo>
                <a:lnTo>
                  <a:pt x="4572" y="282702"/>
                </a:lnTo>
                <a:lnTo>
                  <a:pt x="9144" y="282702"/>
                </a:lnTo>
                <a:close/>
              </a:path>
              <a:path w="2137409" h="283210">
                <a:moveTo>
                  <a:pt x="2132838" y="9906"/>
                </a:moveTo>
                <a:lnTo>
                  <a:pt x="2127504" y="4572"/>
                </a:lnTo>
                <a:lnTo>
                  <a:pt x="2127504" y="9906"/>
                </a:lnTo>
                <a:lnTo>
                  <a:pt x="2132838" y="9906"/>
                </a:lnTo>
                <a:close/>
              </a:path>
              <a:path w="2137409" h="283210">
                <a:moveTo>
                  <a:pt x="2132838" y="273558"/>
                </a:moveTo>
                <a:lnTo>
                  <a:pt x="2132838" y="9906"/>
                </a:lnTo>
                <a:lnTo>
                  <a:pt x="2127504" y="9906"/>
                </a:lnTo>
                <a:lnTo>
                  <a:pt x="2127504" y="273558"/>
                </a:lnTo>
                <a:lnTo>
                  <a:pt x="2132838" y="273558"/>
                </a:lnTo>
                <a:close/>
              </a:path>
              <a:path w="2137409" h="283210">
                <a:moveTo>
                  <a:pt x="2132838" y="282702"/>
                </a:moveTo>
                <a:lnTo>
                  <a:pt x="2132838" y="273558"/>
                </a:lnTo>
                <a:lnTo>
                  <a:pt x="2127504" y="278130"/>
                </a:lnTo>
                <a:lnTo>
                  <a:pt x="2127504" y="282702"/>
                </a:lnTo>
                <a:lnTo>
                  <a:pt x="2132838" y="282702"/>
                </a:lnTo>
                <a:close/>
              </a:path>
            </a:pathLst>
          </a:custGeom>
          <a:solidFill>
            <a:srgbClr val="1ABF7C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2" name="object 41"/>
          <p:cNvSpPr txBox="1"/>
          <p:nvPr/>
        </p:nvSpPr>
        <p:spPr>
          <a:xfrm>
            <a:off x="6806876" y="1199354"/>
            <a:ext cx="1786889" cy="21748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solidFill>
                  <a:srgbClr val="1C3339"/>
                </a:solidFill>
                <a:latin typeface="Century Gothic"/>
                <a:cs typeface="Century Gothic"/>
              </a:rPr>
              <a:t>Resource </a:t>
            </a:r>
            <a:r>
              <a:rPr sz="1400" spc="-5" dirty="0">
                <a:solidFill>
                  <a:srgbClr val="1C3339"/>
                </a:solidFill>
                <a:latin typeface="Century Gothic"/>
                <a:cs typeface="Century Gothic"/>
              </a:rPr>
              <a:t>URI:</a:t>
            </a:r>
            <a:r>
              <a:rPr sz="1400" spc="-25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400" b="1" spc="-10" dirty="0">
                <a:solidFill>
                  <a:srgbClr val="1C3339"/>
                </a:solidFill>
                <a:latin typeface="Century Gothic"/>
                <a:cs typeface="Century Gothic"/>
              </a:rPr>
              <a:t>/oic/p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  <a:p>
            <a:pPr marL="264160" algn="ctr">
              <a:spcBef>
                <a:spcPts val="225"/>
              </a:spcBef>
            </a:pPr>
            <a:r>
              <a:rPr sz="1400" spc="-5" dirty="0">
                <a:solidFill>
                  <a:srgbClr val="1C3339"/>
                </a:solidFill>
                <a:latin typeface="Century Gothic"/>
                <a:cs typeface="Century Gothic"/>
              </a:rPr>
              <a:t>rt:</a:t>
            </a:r>
            <a:r>
              <a:rPr sz="1400" spc="-55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400" spc="-10" dirty="0">
                <a:solidFill>
                  <a:srgbClr val="1C3339"/>
                </a:solidFill>
                <a:latin typeface="Century Gothic"/>
                <a:cs typeface="Century Gothic"/>
              </a:rPr>
              <a:t>oic.wk.p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  <a:p>
            <a:pPr marL="263525" algn="ctr">
              <a:spcBef>
                <a:spcPts val="1010"/>
              </a:spcBef>
            </a:pPr>
            <a:r>
              <a:rPr sz="1400" spc="-5" dirty="0">
                <a:solidFill>
                  <a:srgbClr val="1C3339"/>
                </a:solidFill>
                <a:latin typeface="Century Gothic"/>
                <a:cs typeface="Century Gothic"/>
              </a:rPr>
              <a:t>if:</a:t>
            </a:r>
            <a:r>
              <a:rPr sz="1400" spc="-70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400" spc="-10" dirty="0">
                <a:solidFill>
                  <a:srgbClr val="1C3339"/>
                </a:solidFill>
                <a:latin typeface="Century Gothic"/>
                <a:cs typeface="Century Gothic"/>
              </a:rPr>
              <a:t>oic.if.r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  <a:p>
            <a:pPr marL="311150" marR="40005" algn="ctr">
              <a:lnSpc>
                <a:spcPts val="2690"/>
              </a:lnSpc>
              <a:spcBef>
                <a:spcPts val="254"/>
              </a:spcBef>
            </a:pPr>
            <a:r>
              <a:rPr sz="1400" spc="-5" dirty="0">
                <a:solidFill>
                  <a:srgbClr val="1C3339"/>
                </a:solidFill>
                <a:latin typeface="Century Gothic"/>
                <a:cs typeface="Century Gothic"/>
              </a:rPr>
              <a:t>n:</a:t>
            </a:r>
            <a:r>
              <a:rPr sz="1400" spc="-50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400" spc="-5" dirty="0">
                <a:solidFill>
                  <a:srgbClr val="1C3339"/>
                </a:solidFill>
                <a:latin typeface="Century Gothic"/>
                <a:cs typeface="Century Gothic"/>
              </a:rPr>
              <a:t>homePlatform  policy:</a:t>
            </a:r>
            <a:r>
              <a:rPr sz="1400" spc="-90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400" spc="-5" dirty="0">
                <a:solidFill>
                  <a:srgbClr val="1C3339"/>
                </a:solidFill>
                <a:latin typeface="Century Gothic"/>
                <a:cs typeface="Century Gothic"/>
              </a:rPr>
              <a:t>bm:11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  <a:p>
            <a:pPr marL="311785" marR="38100" indent="-1905" algn="ctr">
              <a:lnSpc>
                <a:spcPts val="2690"/>
              </a:lnSpc>
              <a:spcBef>
                <a:spcPts val="5"/>
              </a:spcBef>
            </a:pPr>
            <a:r>
              <a:rPr sz="1400" spc="-5" dirty="0">
                <a:solidFill>
                  <a:srgbClr val="1C3339"/>
                </a:solidFill>
                <a:latin typeface="Century Gothic"/>
                <a:cs typeface="Century Gothic"/>
              </a:rPr>
              <a:t>pi: </a:t>
            </a:r>
            <a:r>
              <a:rPr sz="1400" spc="-10" dirty="0">
                <a:solidFill>
                  <a:srgbClr val="1C3339"/>
                </a:solidFill>
                <a:latin typeface="Century Gothic"/>
                <a:cs typeface="Century Gothic"/>
              </a:rPr>
              <a:t>at1908  </a:t>
            </a:r>
            <a:r>
              <a:rPr sz="1400" spc="-5" dirty="0">
                <a:solidFill>
                  <a:srgbClr val="1C3339"/>
                </a:solidFill>
                <a:latin typeface="Century Gothic"/>
                <a:cs typeface="Century Gothic"/>
              </a:rPr>
              <a:t>mnmn:</a:t>
            </a:r>
            <a:r>
              <a:rPr sz="1400" spc="-70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400" spc="-5" dirty="0">
                <a:solidFill>
                  <a:srgbClr val="1C3339"/>
                </a:solidFill>
                <a:latin typeface="Century Gothic"/>
                <a:cs typeface="Century Gothic"/>
              </a:rPr>
              <a:t>Samsung</a:t>
            </a:r>
            <a:endParaRPr sz="14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133" name="object 42"/>
          <p:cNvSpPr/>
          <p:nvPr/>
        </p:nvSpPr>
        <p:spPr>
          <a:xfrm>
            <a:off x="5547036" y="1137887"/>
            <a:ext cx="1153160" cy="642620"/>
          </a:xfrm>
          <a:custGeom>
            <a:avLst/>
            <a:gdLst/>
            <a:ahLst/>
            <a:cxnLst/>
            <a:rect l="l" t="t" r="r" b="b"/>
            <a:pathLst>
              <a:path w="1153159" h="642619">
                <a:moveTo>
                  <a:pt x="1152906" y="8381"/>
                </a:moveTo>
                <a:lnTo>
                  <a:pt x="1148334" y="0"/>
                </a:lnTo>
                <a:lnTo>
                  <a:pt x="0" y="633983"/>
                </a:lnTo>
                <a:lnTo>
                  <a:pt x="4572" y="642365"/>
                </a:lnTo>
                <a:lnTo>
                  <a:pt x="1152906" y="8381"/>
                </a:lnTo>
                <a:close/>
              </a:path>
            </a:pathLst>
          </a:custGeom>
          <a:solidFill>
            <a:srgbClr val="1A3238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4" name="object 43"/>
          <p:cNvSpPr/>
          <p:nvPr/>
        </p:nvSpPr>
        <p:spPr>
          <a:xfrm>
            <a:off x="5545512" y="2050001"/>
            <a:ext cx="1156335" cy="1419860"/>
          </a:xfrm>
          <a:custGeom>
            <a:avLst/>
            <a:gdLst/>
            <a:ahLst/>
            <a:cxnLst/>
            <a:rect l="l" t="t" r="r" b="b"/>
            <a:pathLst>
              <a:path w="1156334" h="1419860">
                <a:moveTo>
                  <a:pt x="1155954" y="1413510"/>
                </a:moveTo>
                <a:lnTo>
                  <a:pt x="7620" y="0"/>
                </a:lnTo>
                <a:lnTo>
                  <a:pt x="0" y="6096"/>
                </a:lnTo>
                <a:lnTo>
                  <a:pt x="1148334" y="1419606"/>
                </a:lnTo>
                <a:lnTo>
                  <a:pt x="1155954" y="1413510"/>
                </a:lnTo>
                <a:close/>
              </a:path>
            </a:pathLst>
          </a:custGeom>
          <a:solidFill>
            <a:srgbClr val="1A3238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5" name="object 44"/>
          <p:cNvSpPr/>
          <p:nvPr/>
        </p:nvSpPr>
        <p:spPr>
          <a:xfrm>
            <a:off x="5912034" y="4358860"/>
            <a:ext cx="184785" cy="277495"/>
          </a:xfrm>
          <a:custGeom>
            <a:avLst/>
            <a:gdLst/>
            <a:ahLst/>
            <a:cxnLst/>
            <a:rect l="l" t="t" r="r" b="b"/>
            <a:pathLst>
              <a:path w="184784" h="277495">
                <a:moveTo>
                  <a:pt x="0" y="0"/>
                </a:moveTo>
                <a:lnTo>
                  <a:pt x="0" y="277367"/>
                </a:lnTo>
                <a:lnTo>
                  <a:pt x="184403" y="277367"/>
                </a:lnTo>
                <a:lnTo>
                  <a:pt x="184403" y="0"/>
                </a:lnTo>
                <a:lnTo>
                  <a:pt x="0" y="0"/>
                </a:lnTo>
                <a:close/>
              </a:path>
            </a:pathLst>
          </a:custGeom>
          <a:solidFill>
            <a:srgbClr val="8DD600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6" name="object 45"/>
          <p:cNvSpPr/>
          <p:nvPr/>
        </p:nvSpPr>
        <p:spPr>
          <a:xfrm>
            <a:off x="5906700" y="4354289"/>
            <a:ext cx="194310" cy="287020"/>
          </a:xfrm>
          <a:custGeom>
            <a:avLst/>
            <a:gdLst/>
            <a:ahLst/>
            <a:cxnLst/>
            <a:rect l="l" t="t" r="r" b="b"/>
            <a:pathLst>
              <a:path w="194309" h="287020">
                <a:moveTo>
                  <a:pt x="194310" y="284226"/>
                </a:moveTo>
                <a:lnTo>
                  <a:pt x="194310" y="2286"/>
                </a:lnTo>
                <a:lnTo>
                  <a:pt x="192024" y="0"/>
                </a:lnTo>
                <a:lnTo>
                  <a:pt x="2285" y="0"/>
                </a:lnTo>
                <a:lnTo>
                  <a:pt x="0" y="2286"/>
                </a:lnTo>
                <a:lnTo>
                  <a:pt x="0" y="284226"/>
                </a:lnTo>
                <a:lnTo>
                  <a:pt x="2286" y="286512"/>
                </a:lnTo>
                <a:lnTo>
                  <a:pt x="5334" y="286512"/>
                </a:lnTo>
                <a:lnTo>
                  <a:pt x="5334" y="9906"/>
                </a:lnTo>
                <a:lnTo>
                  <a:pt x="9906" y="4572"/>
                </a:lnTo>
                <a:lnTo>
                  <a:pt x="9906" y="9906"/>
                </a:lnTo>
                <a:lnTo>
                  <a:pt x="185165" y="9906"/>
                </a:lnTo>
                <a:lnTo>
                  <a:pt x="185166" y="4572"/>
                </a:lnTo>
                <a:lnTo>
                  <a:pt x="189738" y="9906"/>
                </a:lnTo>
                <a:lnTo>
                  <a:pt x="189738" y="286512"/>
                </a:lnTo>
                <a:lnTo>
                  <a:pt x="192024" y="286512"/>
                </a:lnTo>
                <a:lnTo>
                  <a:pt x="194310" y="284226"/>
                </a:lnTo>
                <a:close/>
              </a:path>
              <a:path w="194309" h="287020">
                <a:moveTo>
                  <a:pt x="9906" y="9906"/>
                </a:moveTo>
                <a:lnTo>
                  <a:pt x="9906" y="4572"/>
                </a:lnTo>
                <a:lnTo>
                  <a:pt x="5334" y="9906"/>
                </a:lnTo>
                <a:lnTo>
                  <a:pt x="9906" y="9906"/>
                </a:lnTo>
                <a:close/>
              </a:path>
              <a:path w="194309" h="287020">
                <a:moveTo>
                  <a:pt x="9906" y="277368"/>
                </a:moveTo>
                <a:lnTo>
                  <a:pt x="9906" y="9906"/>
                </a:lnTo>
                <a:lnTo>
                  <a:pt x="5334" y="9906"/>
                </a:lnTo>
                <a:lnTo>
                  <a:pt x="5334" y="277368"/>
                </a:lnTo>
                <a:lnTo>
                  <a:pt x="9906" y="277368"/>
                </a:lnTo>
                <a:close/>
              </a:path>
              <a:path w="194309" h="287020">
                <a:moveTo>
                  <a:pt x="189738" y="277368"/>
                </a:moveTo>
                <a:lnTo>
                  <a:pt x="5334" y="277368"/>
                </a:lnTo>
                <a:lnTo>
                  <a:pt x="9906" y="281940"/>
                </a:lnTo>
                <a:lnTo>
                  <a:pt x="9906" y="286512"/>
                </a:lnTo>
                <a:lnTo>
                  <a:pt x="185166" y="286512"/>
                </a:lnTo>
                <a:lnTo>
                  <a:pt x="185166" y="281940"/>
                </a:lnTo>
                <a:lnTo>
                  <a:pt x="189738" y="277368"/>
                </a:lnTo>
                <a:close/>
              </a:path>
              <a:path w="194309" h="287020">
                <a:moveTo>
                  <a:pt x="9906" y="286512"/>
                </a:moveTo>
                <a:lnTo>
                  <a:pt x="9906" y="281940"/>
                </a:lnTo>
                <a:lnTo>
                  <a:pt x="5334" y="277368"/>
                </a:lnTo>
                <a:lnTo>
                  <a:pt x="5334" y="286512"/>
                </a:lnTo>
                <a:lnTo>
                  <a:pt x="9906" y="286512"/>
                </a:lnTo>
                <a:close/>
              </a:path>
              <a:path w="194309" h="287020">
                <a:moveTo>
                  <a:pt x="189738" y="9906"/>
                </a:moveTo>
                <a:lnTo>
                  <a:pt x="185166" y="4572"/>
                </a:lnTo>
                <a:lnTo>
                  <a:pt x="185165" y="9906"/>
                </a:lnTo>
                <a:lnTo>
                  <a:pt x="189738" y="9906"/>
                </a:lnTo>
                <a:close/>
              </a:path>
              <a:path w="194309" h="287020">
                <a:moveTo>
                  <a:pt x="189738" y="277368"/>
                </a:moveTo>
                <a:lnTo>
                  <a:pt x="189738" y="9906"/>
                </a:lnTo>
                <a:lnTo>
                  <a:pt x="185165" y="9906"/>
                </a:lnTo>
                <a:lnTo>
                  <a:pt x="185166" y="277368"/>
                </a:lnTo>
                <a:lnTo>
                  <a:pt x="189738" y="277368"/>
                </a:lnTo>
                <a:close/>
              </a:path>
              <a:path w="194309" h="287020">
                <a:moveTo>
                  <a:pt x="189738" y="286512"/>
                </a:moveTo>
                <a:lnTo>
                  <a:pt x="189738" y="277368"/>
                </a:lnTo>
                <a:lnTo>
                  <a:pt x="185166" y="281940"/>
                </a:lnTo>
                <a:lnTo>
                  <a:pt x="185166" y="286512"/>
                </a:lnTo>
                <a:lnTo>
                  <a:pt x="189738" y="286512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7" name="object 46"/>
          <p:cNvSpPr/>
          <p:nvPr/>
        </p:nvSpPr>
        <p:spPr>
          <a:xfrm>
            <a:off x="5912034" y="4737575"/>
            <a:ext cx="184785" cy="276860"/>
          </a:xfrm>
          <a:custGeom>
            <a:avLst/>
            <a:gdLst/>
            <a:ahLst/>
            <a:cxnLst/>
            <a:rect l="l" t="t" r="r" b="b"/>
            <a:pathLst>
              <a:path w="184784" h="276860">
                <a:moveTo>
                  <a:pt x="0" y="0"/>
                </a:moveTo>
                <a:lnTo>
                  <a:pt x="0" y="276606"/>
                </a:lnTo>
                <a:lnTo>
                  <a:pt x="184403" y="276606"/>
                </a:lnTo>
                <a:lnTo>
                  <a:pt x="184403" y="0"/>
                </a:lnTo>
                <a:lnTo>
                  <a:pt x="0" y="0"/>
                </a:lnTo>
                <a:close/>
              </a:path>
            </a:pathLst>
          </a:custGeom>
          <a:solidFill>
            <a:srgbClr val="D4FF82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8" name="object 47"/>
          <p:cNvSpPr/>
          <p:nvPr/>
        </p:nvSpPr>
        <p:spPr>
          <a:xfrm>
            <a:off x="5906700" y="4733002"/>
            <a:ext cx="194310" cy="287020"/>
          </a:xfrm>
          <a:custGeom>
            <a:avLst/>
            <a:gdLst/>
            <a:ahLst/>
            <a:cxnLst/>
            <a:rect l="l" t="t" r="r" b="b"/>
            <a:pathLst>
              <a:path w="194309" h="287020">
                <a:moveTo>
                  <a:pt x="194310" y="284226"/>
                </a:moveTo>
                <a:lnTo>
                  <a:pt x="194310" y="1524"/>
                </a:lnTo>
                <a:lnTo>
                  <a:pt x="192024" y="0"/>
                </a:lnTo>
                <a:lnTo>
                  <a:pt x="2285" y="0"/>
                </a:lnTo>
                <a:lnTo>
                  <a:pt x="0" y="1524"/>
                </a:lnTo>
                <a:lnTo>
                  <a:pt x="0" y="284226"/>
                </a:lnTo>
                <a:lnTo>
                  <a:pt x="2286" y="286512"/>
                </a:lnTo>
                <a:lnTo>
                  <a:pt x="5334" y="286512"/>
                </a:lnTo>
                <a:lnTo>
                  <a:pt x="5334" y="9144"/>
                </a:lnTo>
                <a:lnTo>
                  <a:pt x="9906" y="4572"/>
                </a:lnTo>
                <a:lnTo>
                  <a:pt x="9906" y="9144"/>
                </a:lnTo>
                <a:lnTo>
                  <a:pt x="185165" y="9144"/>
                </a:lnTo>
                <a:lnTo>
                  <a:pt x="185166" y="4572"/>
                </a:lnTo>
                <a:lnTo>
                  <a:pt x="189738" y="9144"/>
                </a:lnTo>
                <a:lnTo>
                  <a:pt x="189738" y="286512"/>
                </a:lnTo>
                <a:lnTo>
                  <a:pt x="192024" y="286512"/>
                </a:lnTo>
                <a:lnTo>
                  <a:pt x="194310" y="284226"/>
                </a:lnTo>
                <a:close/>
              </a:path>
              <a:path w="194309" h="287020">
                <a:moveTo>
                  <a:pt x="9906" y="9144"/>
                </a:moveTo>
                <a:lnTo>
                  <a:pt x="9906" y="4572"/>
                </a:lnTo>
                <a:lnTo>
                  <a:pt x="5334" y="9144"/>
                </a:lnTo>
                <a:lnTo>
                  <a:pt x="9906" y="9144"/>
                </a:lnTo>
                <a:close/>
              </a:path>
              <a:path w="194309" h="287020">
                <a:moveTo>
                  <a:pt x="9906" y="276606"/>
                </a:moveTo>
                <a:lnTo>
                  <a:pt x="9906" y="9144"/>
                </a:lnTo>
                <a:lnTo>
                  <a:pt x="5334" y="9144"/>
                </a:lnTo>
                <a:lnTo>
                  <a:pt x="5334" y="276606"/>
                </a:lnTo>
                <a:lnTo>
                  <a:pt x="9906" y="276606"/>
                </a:lnTo>
                <a:close/>
              </a:path>
              <a:path w="194309" h="287020">
                <a:moveTo>
                  <a:pt x="189738" y="276606"/>
                </a:moveTo>
                <a:lnTo>
                  <a:pt x="5334" y="276606"/>
                </a:lnTo>
                <a:lnTo>
                  <a:pt x="9906" y="281178"/>
                </a:lnTo>
                <a:lnTo>
                  <a:pt x="9906" y="286512"/>
                </a:lnTo>
                <a:lnTo>
                  <a:pt x="185166" y="286512"/>
                </a:lnTo>
                <a:lnTo>
                  <a:pt x="185166" y="281178"/>
                </a:lnTo>
                <a:lnTo>
                  <a:pt x="189738" y="276606"/>
                </a:lnTo>
                <a:close/>
              </a:path>
              <a:path w="194309" h="287020">
                <a:moveTo>
                  <a:pt x="9906" y="286512"/>
                </a:moveTo>
                <a:lnTo>
                  <a:pt x="9906" y="281178"/>
                </a:lnTo>
                <a:lnTo>
                  <a:pt x="5334" y="276606"/>
                </a:lnTo>
                <a:lnTo>
                  <a:pt x="5334" y="286512"/>
                </a:lnTo>
                <a:lnTo>
                  <a:pt x="9906" y="286512"/>
                </a:lnTo>
                <a:close/>
              </a:path>
              <a:path w="194309" h="287020">
                <a:moveTo>
                  <a:pt x="189738" y="9144"/>
                </a:moveTo>
                <a:lnTo>
                  <a:pt x="185166" y="4572"/>
                </a:lnTo>
                <a:lnTo>
                  <a:pt x="185165" y="9144"/>
                </a:lnTo>
                <a:lnTo>
                  <a:pt x="189738" y="9144"/>
                </a:lnTo>
                <a:close/>
              </a:path>
              <a:path w="194309" h="287020">
                <a:moveTo>
                  <a:pt x="189738" y="276606"/>
                </a:moveTo>
                <a:lnTo>
                  <a:pt x="189738" y="9144"/>
                </a:lnTo>
                <a:lnTo>
                  <a:pt x="185165" y="9144"/>
                </a:lnTo>
                <a:lnTo>
                  <a:pt x="185166" y="276606"/>
                </a:lnTo>
                <a:lnTo>
                  <a:pt x="189738" y="276606"/>
                </a:lnTo>
                <a:close/>
              </a:path>
              <a:path w="194309" h="287020">
                <a:moveTo>
                  <a:pt x="189738" y="286512"/>
                </a:moveTo>
                <a:lnTo>
                  <a:pt x="189738" y="276606"/>
                </a:lnTo>
                <a:lnTo>
                  <a:pt x="185166" y="281178"/>
                </a:lnTo>
                <a:lnTo>
                  <a:pt x="185166" y="286512"/>
                </a:lnTo>
                <a:lnTo>
                  <a:pt x="189738" y="286512"/>
                </a:lnTo>
                <a:close/>
              </a:path>
            </a:pathLst>
          </a:custGeom>
          <a:solidFill>
            <a:srgbClr val="1C3339"/>
          </a:solidFill>
        </p:spPr>
        <p:txBody>
          <a:bodyPr wrap="square" lIns="0" tIns="0" rIns="0" bIns="0" rtlCol="0"/>
          <a:lstStyle/>
          <a:p>
            <a:endParaRPr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9" name="object 48"/>
          <p:cNvSpPr txBox="1"/>
          <p:nvPr/>
        </p:nvSpPr>
        <p:spPr>
          <a:xfrm>
            <a:off x="6300906" y="4402295"/>
            <a:ext cx="836294" cy="193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200" b="1" spc="-5" dirty="0">
                <a:solidFill>
                  <a:srgbClr val="1C3339"/>
                </a:solidFill>
                <a:latin typeface="Century Gothic"/>
                <a:cs typeface="Century Gothic"/>
              </a:rPr>
              <a:t>Mandatory</a:t>
            </a:r>
            <a:endParaRPr sz="12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140" name="object 49"/>
          <p:cNvSpPr txBox="1"/>
          <p:nvPr/>
        </p:nvSpPr>
        <p:spPr>
          <a:xfrm>
            <a:off x="6281856" y="4780247"/>
            <a:ext cx="662940" cy="193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200" b="1" dirty="0">
                <a:solidFill>
                  <a:srgbClr val="1C3339"/>
                </a:solidFill>
                <a:latin typeface="Century Gothic"/>
                <a:cs typeface="Century Gothic"/>
              </a:rPr>
              <a:t>Optional</a:t>
            </a:r>
            <a:endParaRPr sz="1200">
              <a:solidFill>
                <a:prstClr val="black"/>
              </a:solidFill>
              <a:latin typeface="Century Gothic"/>
              <a:cs typeface="Century Gothic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25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5541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50939" y="-3350"/>
            <a:ext cx="7793037" cy="739156"/>
          </a:xfrm>
          <a:prstGeom prst="rect">
            <a:avLst/>
          </a:prstGeom>
        </p:spPr>
        <p:txBody>
          <a:bodyPr vert="horz" wrap="square" lIns="0" tIns="366247" rIns="0" bIns="0" rtlCol="0">
            <a:spAutoFit/>
          </a:bodyPr>
          <a:lstStyle/>
          <a:p>
            <a:pPr marL="9538"/>
            <a:r>
              <a:rPr sz="2400" spc="-4" dirty="0"/>
              <a:t>Device example: light device</a:t>
            </a:r>
            <a:r>
              <a:rPr sz="2400" spc="56" dirty="0"/>
              <a:t> </a:t>
            </a:r>
            <a:r>
              <a:rPr sz="2400" spc="-4" dirty="0"/>
              <a:t>(oic.d.light)</a:t>
            </a:r>
            <a:endParaRPr sz="2400"/>
          </a:p>
        </p:txBody>
      </p:sp>
      <p:pic>
        <p:nvPicPr>
          <p:cNvPr id="9830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110" y="915566"/>
            <a:ext cx="7811988" cy="3863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26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1870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6247" rIns="0" bIns="0" rtlCol="0">
            <a:spAutoFit/>
          </a:bodyPr>
          <a:lstStyle/>
          <a:p>
            <a:pPr marL="9538"/>
            <a:r>
              <a:rPr sz="2400" spc="-4" dirty="0"/>
              <a:t>OIC Spec Features – Core Framework</a:t>
            </a:r>
            <a:r>
              <a:rPr sz="2400" spc="120" dirty="0"/>
              <a:t> </a:t>
            </a:r>
            <a:r>
              <a:rPr sz="2400" spc="-4" dirty="0"/>
              <a:t>Spec</a:t>
            </a:r>
            <a:endParaRPr sz="2400" dirty="0"/>
          </a:p>
        </p:txBody>
      </p:sp>
      <p:sp>
        <p:nvSpPr>
          <p:cNvPr id="4" name="object 4"/>
          <p:cNvSpPr txBox="1"/>
          <p:nvPr/>
        </p:nvSpPr>
        <p:spPr>
          <a:xfrm>
            <a:off x="4616670" y="1231773"/>
            <a:ext cx="3973058" cy="3524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67056" marR="4292" indent="-257518"/>
            <a:r>
              <a:rPr sz="1200" b="1" dirty="0">
                <a:solidFill>
                  <a:srgbClr val="50A83E"/>
                </a:solidFill>
                <a:latin typeface="Cambria"/>
                <a:cs typeface="Cambria"/>
              </a:rPr>
              <a:t>① </a:t>
            </a:r>
            <a:r>
              <a:rPr sz="1200" b="1" dirty="0">
                <a:solidFill>
                  <a:srgbClr val="1C3339"/>
                </a:solidFill>
                <a:latin typeface="Century Gothic"/>
                <a:cs typeface="Century Gothic"/>
              </a:rPr>
              <a:t>Discovery: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Common method for device</a:t>
            </a:r>
            <a:r>
              <a:rPr sz="1200" spc="-23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discovery  </a:t>
            </a:r>
            <a:r>
              <a:rPr sz="1200" spc="-4" dirty="0">
                <a:solidFill>
                  <a:srgbClr val="1C3339"/>
                </a:solidFill>
                <a:latin typeface="Century Gothic"/>
                <a:cs typeface="Century Gothic"/>
              </a:rPr>
              <a:t>(IETF</a:t>
            </a:r>
            <a:r>
              <a:rPr sz="1200" spc="-68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200" spc="-4" dirty="0">
                <a:solidFill>
                  <a:srgbClr val="1C3339"/>
                </a:solidFill>
                <a:latin typeface="Century Gothic"/>
                <a:cs typeface="Century Gothic"/>
              </a:rPr>
              <a:t>CoRE)</a:t>
            </a:r>
            <a:endParaRPr sz="1200">
              <a:latin typeface="Century Gothic"/>
              <a:cs typeface="Century Gothic"/>
            </a:endParaRPr>
          </a:p>
          <a:p>
            <a:pPr marL="267056" marR="67718" indent="-257518">
              <a:spcBef>
                <a:spcPts val="451"/>
              </a:spcBef>
            </a:pPr>
            <a:r>
              <a:rPr sz="1200" b="1" dirty="0">
                <a:solidFill>
                  <a:srgbClr val="50A83E"/>
                </a:solidFill>
                <a:latin typeface="Cambria"/>
                <a:cs typeface="Cambria"/>
              </a:rPr>
              <a:t>② </a:t>
            </a:r>
            <a:r>
              <a:rPr sz="1200" b="1" spc="-4" dirty="0">
                <a:solidFill>
                  <a:srgbClr val="1C3339"/>
                </a:solidFill>
                <a:latin typeface="Century Gothic"/>
                <a:cs typeface="Century Gothic"/>
              </a:rPr>
              <a:t>Messaging: </a:t>
            </a:r>
            <a:r>
              <a:rPr sz="1200" spc="-4" dirty="0">
                <a:solidFill>
                  <a:srgbClr val="1C3339"/>
                </a:solidFill>
                <a:latin typeface="Century Gothic"/>
                <a:cs typeface="Century Gothic"/>
              </a:rPr>
              <a:t>Constrained device support as  default (IETF CoAP) as well as protocol translation  via</a:t>
            </a:r>
            <a:r>
              <a:rPr sz="1200" spc="-71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200" spc="-4" dirty="0">
                <a:solidFill>
                  <a:srgbClr val="1C3339"/>
                </a:solidFill>
                <a:latin typeface="Century Gothic"/>
                <a:cs typeface="Century Gothic"/>
              </a:rPr>
              <a:t>intermediaries</a:t>
            </a:r>
            <a:endParaRPr sz="1200">
              <a:latin typeface="Century Gothic"/>
              <a:cs typeface="Century Gothic"/>
            </a:endParaRPr>
          </a:p>
          <a:p>
            <a:pPr marL="267056" marR="340019" indent="-257518">
              <a:spcBef>
                <a:spcPts val="451"/>
              </a:spcBef>
            </a:pPr>
            <a:r>
              <a:rPr sz="1200" b="1" dirty="0">
                <a:solidFill>
                  <a:srgbClr val="50A83E"/>
                </a:solidFill>
                <a:latin typeface="Cambria"/>
                <a:cs typeface="Cambria"/>
              </a:rPr>
              <a:t>③ </a:t>
            </a:r>
            <a:r>
              <a:rPr sz="1200" b="1" dirty="0">
                <a:solidFill>
                  <a:srgbClr val="1C3339"/>
                </a:solidFill>
                <a:latin typeface="Century Gothic"/>
                <a:cs typeface="Century Gothic"/>
              </a:rPr>
              <a:t>Common </a:t>
            </a:r>
            <a:r>
              <a:rPr sz="1200" b="1" spc="-4" dirty="0">
                <a:solidFill>
                  <a:srgbClr val="1C3339"/>
                </a:solidFill>
                <a:latin typeface="Century Gothic"/>
                <a:cs typeface="Century Gothic"/>
              </a:rPr>
              <a:t>Resource Model: </a:t>
            </a:r>
            <a:r>
              <a:rPr sz="1200" spc="-4" dirty="0">
                <a:solidFill>
                  <a:srgbClr val="1C3339"/>
                </a:solidFill>
                <a:latin typeface="Century Gothic"/>
                <a:cs typeface="Century Gothic"/>
              </a:rPr>
              <a:t>Real world entities 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defined as data models</a:t>
            </a:r>
            <a:r>
              <a:rPr sz="1200" spc="-90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(resources)\</a:t>
            </a:r>
            <a:endParaRPr sz="1200">
              <a:latin typeface="Century Gothic"/>
              <a:cs typeface="Century Gothic"/>
            </a:endParaRPr>
          </a:p>
          <a:p>
            <a:pPr marL="267056" marR="110160" indent="-257518">
              <a:spcBef>
                <a:spcPts val="451"/>
              </a:spcBef>
            </a:pPr>
            <a:r>
              <a:rPr sz="1200" b="1" dirty="0">
                <a:solidFill>
                  <a:srgbClr val="50A83E"/>
                </a:solidFill>
                <a:latin typeface="Cambria"/>
                <a:cs typeface="Cambria"/>
              </a:rPr>
              <a:t>④ </a:t>
            </a:r>
            <a:r>
              <a:rPr sz="1200" b="1" dirty="0">
                <a:solidFill>
                  <a:srgbClr val="1C3339"/>
                </a:solidFill>
                <a:latin typeface="Century Gothic"/>
                <a:cs typeface="Century Gothic"/>
              </a:rPr>
              <a:t>CRUDN: </a:t>
            </a:r>
            <a:r>
              <a:rPr sz="1200" spc="-4" dirty="0">
                <a:solidFill>
                  <a:srgbClr val="1C3339"/>
                </a:solidFill>
                <a:latin typeface="Century Gothic"/>
                <a:cs typeface="Century Gothic"/>
              </a:rPr>
              <a:t>Simple Request/Response mechanism  with Create,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Retrieve, Update, </a:t>
            </a:r>
            <a:r>
              <a:rPr sz="1200" spc="-4" dirty="0">
                <a:solidFill>
                  <a:srgbClr val="1C3339"/>
                </a:solidFill>
                <a:latin typeface="Century Gothic"/>
                <a:cs typeface="Century Gothic"/>
              </a:rPr>
              <a:t>Delete and</a:t>
            </a:r>
            <a:r>
              <a:rPr sz="1200" spc="-116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Notify  </a:t>
            </a:r>
            <a:r>
              <a:rPr sz="1200" spc="-4" dirty="0">
                <a:solidFill>
                  <a:srgbClr val="1C3339"/>
                </a:solidFill>
                <a:latin typeface="Century Gothic"/>
                <a:cs typeface="Century Gothic"/>
              </a:rPr>
              <a:t>commands</a:t>
            </a:r>
            <a:endParaRPr sz="1200">
              <a:latin typeface="Century Gothic"/>
              <a:cs typeface="Century Gothic"/>
            </a:endParaRPr>
          </a:p>
          <a:p>
            <a:pPr marL="267056" marR="401537" indent="-257518">
              <a:spcBef>
                <a:spcPts val="451"/>
              </a:spcBef>
            </a:pPr>
            <a:r>
              <a:rPr sz="1200" b="1" dirty="0">
                <a:solidFill>
                  <a:srgbClr val="50A83E"/>
                </a:solidFill>
                <a:latin typeface="Cambria"/>
                <a:cs typeface="Cambria"/>
              </a:rPr>
              <a:t>⑤ </a:t>
            </a:r>
            <a:r>
              <a:rPr sz="1200" b="1" dirty="0">
                <a:solidFill>
                  <a:srgbClr val="1C3339"/>
                </a:solidFill>
                <a:latin typeface="Century Gothic"/>
                <a:cs typeface="Century Gothic"/>
              </a:rPr>
              <a:t>Device Management: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Network connection  settings and remote</a:t>
            </a:r>
            <a:r>
              <a:rPr sz="1200" spc="-79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monitoring/reset/reboot  </a:t>
            </a:r>
            <a:r>
              <a:rPr sz="1200" spc="-4" dirty="0">
                <a:solidFill>
                  <a:srgbClr val="1C3339"/>
                </a:solidFill>
                <a:latin typeface="Century Gothic"/>
                <a:cs typeface="Century Gothic"/>
              </a:rPr>
              <a:t>functions</a:t>
            </a:r>
            <a:endParaRPr sz="1200">
              <a:latin typeface="Century Gothic"/>
              <a:cs typeface="Century Gothic"/>
            </a:endParaRPr>
          </a:p>
          <a:p>
            <a:pPr marL="267056" marR="103961" indent="-257518">
              <a:spcBef>
                <a:spcPts val="451"/>
              </a:spcBef>
            </a:pPr>
            <a:r>
              <a:rPr sz="1200" b="1" dirty="0">
                <a:solidFill>
                  <a:srgbClr val="50A83E"/>
                </a:solidFill>
                <a:latin typeface="Cambria"/>
                <a:cs typeface="Cambria"/>
              </a:rPr>
              <a:t>⑥ </a:t>
            </a:r>
            <a:r>
              <a:rPr sz="1200" b="1" dirty="0">
                <a:solidFill>
                  <a:srgbClr val="1C3339"/>
                </a:solidFill>
                <a:latin typeface="Century Gothic"/>
                <a:cs typeface="Century Gothic"/>
              </a:rPr>
              <a:t>ID &amp; Addressing: </a:t>
            </a:r>
            <a:r>
              <a:rPr sz="1200" spc="-4" dirty="0">
                <a:solidFill>
                  <a:srgbClr val="1C3339"/>
                </a:solidFill>
                <a:latin typeface="Century Gothic"/>
                <a:cs typeface="Century Gothic"/>
              </a:rPr>
              <a:t>OIC IDs and addressing for OIC 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entities (Devices, Clients, Servers,</a:t>
            </a:r>
            <a:r>
              <a:rPr sz="1200" spc="-98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Resources)</a:t>
            </a:r>
            <a:endParaRPr sz="1200">
              <a:latin typeface="Century Gothic"/>
              <a:cs typeface="Century Gothic"/>
            </a:endParaRPr>
          </a:p>
          <a:p>
            <a:pPr marL="267056" marR="3815" indent="-257518">
              <a:spcBef>
                <a:spcPts val="451"/>
              </a:spcBef>
            </a:pPr>
            <a:r>
              <a:rPr sz="1200" b="1" dirty="0">
                <a:solidFill>
                  <a:srgbClr val="50A83E"/>
                </a:solidFill>
                <a:latin typeface="Cambria"/>
                <a:cs typeface="Cambria"/>
              </a:rPr>
              <a:t>⑦ </a:t>
            </a:r>
            <a:r>
              <a:rPr sz="1200" b="1" dirty="0">
                <a:solidFill>
                  <a:srgbClr val="1C3339"/>
                </a:solidFill>
                <a:latin typeface="Century Gothic"/>
                <a:cs typeface="Century Gothic"/>
              </a:rPr>
              <a:t>Security: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Basic security for network, access</a:t>
            </a:r>
            <a:r>
              <a:rPr sz="1200" spc="-23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control  based on resources, key management</a:t>
            </a:r>
            <a:r>
              <a:rPr sz="1200" spc="218" dirty="0">
                <a:solidFill>
                  <a:srgbClr val="1C3339"/>
                </a:solidFill>
                <a:latin typeface="Century Gothic"/>
                <a:cs typeface="Century Gothic"/>
              </a:rPr>
              <a:t> </a:t>
            </a:r>
            <a:r>
              <a:rPr sz="1200" dirty="0">
                <a:solidFill>
                  <a:srgbClr val="1C3339"/>
                </a:solidFill>
                <a:latin typeface="Century Gothic"/>
                <a:cs typeface="Century Gothic"/>
              </a:rPr>
              <a:t>etc</a:t>
            </a:r>
            <a:endParaRPr sz="1200">
              <a:latin typeface="Century Gothic"/>
              <a:cs typeface="Century Gothic"/>
            </a:endParaRPr>
          </a:p>
        </p:txBody>
      </p:sp>
      <p:pic>
        <p:nvPicPr>
          <p:cNvPr id="9933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22" y="915566"/>
            <a:ext cx="4141270" cy="39980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27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1118716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50939" y="-3350"/>
            <a:ext cx="7793037" cy="739156"/>
          </a:xfrm>
          <a:prstGeom prst="rect">
            <a:avLst/>
          </a:prstGeom>
        </p:spPr>
        <p:txBody>
          <a:bodyPr vert="horz" wrap="square" lIns="0" tIns="366247" rIns="0" bIns="0" rtlCol="0">
            <a:spAutoFit/>
          </a:bodyPr>
          <a:lstStyle/>
          <a:p>
            <a:pPr marL="9538"/>
            <a:r>
              <a:rPr sz="2400" spc="-4" dirty="0"/>
              <a:t>OIC Core Framework Basic</a:t>
            </a:r>
            <a:r>
              <a:rPr sz="2400" spc="83" dirty="0"/>
              <a:t> </a:t>
            </a:r>
            <a:r>
              <a:rPr sz="2400" spc="-4" dirty="0"/>
              <a:t>Operation</a:t>
            </a:r>
            <a:endParaRPr sz="2400"/>
          </a:p>
        </p:txBody>
      </p:sp>
      <p:pic>
        <p:nvPicPr>
          <p:cNvPr id="10035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992082"/>
            <a:ext cx="6978104" cy="3971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28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3262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2733" y="367473"/>
            <a:ext cx="534895" cy="5526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6247" rIns="0" bIns="0" rtlCol="0">
            <a:spAutoFit/>
          </a:bodyPr>
          <a:lstStyle/>
          <a:p>
            <a:pPr marL="9538"/>
            <a:r>
              <a:rPr sz="2400" spc="-8" dirty="0"/>
              <a:t>Protocol</a:t>
            </a:r>
            <a:r>
              <a:rPr sz="2400" spc="-26" dirty="0"/>
              <a:t> </a:t>
            </a:r>
            <a:r>
              <a:rPr sz="2400" spc="-8" dirty="0"/>
              <a:t>Stack</a:t>
            </a:r>
            <a:endParaRPr sz="2400"/>
          </a:p>
        </p:txBody>
      </p:sp>
      <p:sp>
        <p:nvSpPr>
          <p:cNvPr id="45" name="object 45"/>
          <p:cNvSpPr txBox="1"/>
          <p:nvPr/>
        </p:nvSpPr>
        <p:spPr>
          <a:xfrm>
            <a:off x="8640412" y="4919561"/>
            <a:ext cx="135060" cy="11541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38">
              <a:lnSpc>
                <a:spcPts val="912"/>
              </a:lnSpc>
            </a:pPr>
            <a:r>
              <a:rPr sz="800" spc="-8" dirty="0">
                <a:solidFill>
                  <a:srgbClr val="1C3339"/>
                </a:solidFill>
                <a:latin typeface="Century Gothic"/>
                <a:cs typeface="Century Gothic"/>
              </a:rPr>
              <a:t>30</a:t>
            </a:r>
            <a:endParaRPr sz="800">
              <a:latin typeface="Century Gothic"/>
              <a:cs typeface="Century Gothic"/>
            </a:endParaRPr>
          </a:p>
        </p:txBody>
      </p:sp>
      <p:pic>
        <p:nvPicPr>
          <p:cNvPr id="10137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86" y="1203598"/>
            <a:ext cx="8550133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29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8291168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Requirements for </a:t>
            </a:r>
            <a:r>
              <a:rPr lang="en-US" altLang="zh-TW" dirty="0" err="1" smtClean="0"/>
              <a:t>IoT</a:t>
            </a:r>
            <a:r>
              <a:rPr lang="en-US" altLang="zh-TW" dirty="0" smtClean="0"/>
              <a:t> Architecture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zh-TW" dirty="0"/>
              <a:t>Interoperability</a:t>
            </a:r>
          </a:p>
          <a:p>
            <a:pPr lvl="1"/>
            <a:r>
              <a:rPr lang="en-US" altLang="zh-TW" dirty="0"/>
              <a:t>In the way in which software interacts with physical resources</a:t>
            </a:r>
          </a:p>
          <a:p>
            <a:pPr lvl="1"/>
            <a:r>
              <a:rPr lang="en-US" altLang="zh-TW" dirty="0"/>
              <a:t>Decouple </a:t>
            </a:r>
            <a:r>
              <a:rPr lang="en-US" altLang="zh-TW" dirty="0" err="1"/>
              <a:t>IoT</a:t>
            </a:r>
            <a:r>
              <a:rPr lang="en-US" altLang="zh-TW" dirty="0"/>
              <a:t> devices from the software that manages them</a:t>
            </a:r>
          </a:p>
          <a:p>
            <a:pPr lvl="1"/>
            <a:r>
              <a:rPr lang="en-US" altLang="zh-TW" dirty="0"/>
              <a:t>Discovery, Management and Reporting, Security, </a:t>
            </a:r>
            <a:r>
              <a:rPr lang="en-US" altLang="zh-TW" dirty="0" smtClean="0"/>
              <a:t>Authorization</a:t>
            </a:r>
          </a:p>
          <a:p>
            <a:pPr lvl="1"/>
            <a:endParaRPr lang="en-US" altLang="zh-TW" dirty="0"/>
          </a:p>
          <a:p>
            <a:r>
              <a:rPr lang="en-US" altLang="zh-TW" dirty="0"/>
              <a:t>Scalability</a:t>
            </a:r>
          </a:p>
          <a:p>
            <a:pPr lvl="1"/>
            <a:r>
              <a:rPr lang="en-US" altLang="zh-TW" dirty="0"/>
              <a:t>Large number of devices, users, interactions, connections</a:t>
            </a:r>
          </a:p>
          <a:p>
            <a:pPr lvl="1"/>
            <a:r>
              <a:rPr lang="en-US" altLang="zh-TW" dirty="0"/>
              <a:t>Scale-less interaction</a:t>
            </a:r>
          </a:p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2143237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OMA LWM2M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OMA – Open Mobile Alliance</a:t>
            </a:r>
          </a:p>
          <a:p>
            <a:r>
              <a:rPr lang="en-US" altLang="zh-TW" dirty="0" smtClean="0"/>
              <a:t>LWM2M – Light-Weight M2M</a:t>
            </a:r>
          </a:p>
          <a:p>
            <a:pPr lvl="1"/>
            <a:r>
              <a:rPr lang="en-US" altLang="en-US" dirty="0"/>
              <a:t>to serve the </a:t>
            </a:r>
            <a:r>
              <a:rPr lang="en-US" altLang="en-US" dirty="0" err="1"/>
              <a:t>IoT</a:t>
            </a:r>
            <a:r>
              <a:rPr lang="en-US" altLang="en-US" dirty="0"/>
              <a:t> market with a focus on lightweight nature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30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5492664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Features</a:t>
            </a:r>
            <a:endParaRPr lang="zh-TW" altLang="en-US" dirty="0"/>
          </a:p>
        </p:txBody>
      </p:sp>
      <p:pic>
        <p:nvPicPr>
          <p:cNvPr id="10240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8661"/>
            <a:ext cx="6912768" cy="49593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31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9594413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640" y="171450"/>
            <a:ext cx="6593161" cy="431006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ea typeface="+mj-ea"/>
              </a:rPr>
              <a:t>OMA LWM2M Architecture</a:t>
            </a:r>
            <a:endParaRPr lang="en-US" dirty="0">
              <a:ea typeface="+mj-ea"/>
            </a:endParaRPr>
          </a:p>
        </p:txBody>
      </p:sp>
      <p:pic>
        <p:nvPicPr>
          <p:cNvPr id="24578" name="Picture 2" descr="architecture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9553" y="938213"/>
            <a:ext cx="3338134" cy="41980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579" name="Content Placeholder 1"/>
          <p:cNvSpPr txBox="1">
            <a:spLocks/>
          </p:cNvSpPr>
          <p:nvPr/>
        </p:nvSpPr>
        <p:spPr bwMode="auto">
          <a:xfrm>
            <a:off x="4157556" y="636091"/>
            <a:ext cx="3626397" cy="1071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5113" indent="-265113">
              <a:spcBef>
                <a:spcPts val="400"/>
              </a:spcBef>
              <a:buClr>
                <a:srgbClr val="00B1DB"/>
              </a:buClr>
              <a:buSzPct val="95000"/>
              <a:buFont typeface="Wingdings" pitchFamily="2" charset="2"/>
              <a:buChar char="§"/>
            </a:pPr>
            <a:r>
              <a:rPr lang="en-US" dirty="0">
                <a:ea typeface="ヒラギノ角ゴ ProN W3"/>
                <a:cs typeface="ヒラギノ角ゴ ProN W3"/>
              </a:rPr>
              <a:t>M2M Applications</a:t>
            </a:r>
          </a:p>
          <a:p>
            <a:pPr marL="803275" lvl="1" indent="-265113">
              <a:spcBef>
                <a:spcPts val="400"/>
              </a:spcBef>
              <a:buClr>
                <a:srgbClr val="00B1DB"/>
              </a:buClr>
              <a:buSzPct val="95000"/>
              <a:buFont typeface="Wingdings" pitchFamily="2" charset="2"/>
              <a:buChar char="§"/>
            </a:pPr>
            <a:r>
              <a:rPr lang="en-US" sz="1600" dirty="0">
                <a:ea typeface="ヒラギノ角ゴ ProN W3"/>
                <a:cs typeface="ヒラギノ角ゴ ProN W3"/>
              </a:rPr>
              <a:t>Application abstraction through REST API</a:t>
            </a:r>
          </a:p>
          <a:p>
            <a:pPr marL="803275" lvl="1" indent="-265113">
              <a:spcBef>
                <a:spcPts val="400"/>
              </a:spcBef>
              <a:buClr>
                <a:srgbClr val="00B1DB"/>
              </a:buClr>
              <a:buSzPct val="95000"/>
              <a:buFont typeface="Wingdings" pitchFamily="2" charset="2"/>
              <a:buChar char="§"/>
            </a:pPr>
            <a:r>
              <a:rPr lang="en-US" sz="1600" dirty="0">
                <a:ea typeface="ヒラギノ角ゴ ProN W3"/>
                <a:cs typeface="ヒラギノ角ゴ ProN W3"/>
              </a:rPr>
              <a:t>Resource Discovery and Linking</a:t>
            </a:r>
          </a:p>
        </p:txBody>
      </p:sp>
      <p:sp>
        <p:nvSpPr>
          <p:cNvPr id="24580" name="Content Placeholder 1"/>
          <p:cNvSpPr txBox="1">
            <a:spLocks/>
          </p:cNvSpPr>
          <p:nvPr/>
        </p:nvSpPr>
        <p:spPr bwMode="auto">
          <a:xfrm>
            <a:off x="4112300" y="3886200"/>
            <a:ext cx="4614873" cy="124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5113" indent="-265113">
              <a:spcBef>
                <a:spcPts val="400"/>
              </a:spcBef>
              <a:buClr>
                <a:srgbClr val="00B1DB"/>
              </a:buClr>
              <a:buSzPct val="95000"/>
              <a:buFont typeface="Wingdings" pitchFamily="2" charset="2"/>
              <a:buChar char="§"/>
            </a:pPr>
            <a:r>
              <a:rPr lang="en-US" dirty="0">
                <a:ea typeface="ヒラギノ角ゴ ProN W3"/>
                <a:cs typeface="ヒラギノ角ゴ ProN W3"/>
              </a:rPr>
              <a:t>LWM2M Clients are Devices</a:t>
            </a:r>
          </a:p>
          <a:p>
            <a:pPr marL="803275" lvl="1" indent="-265113">
              <a:spcBef>
                <a:spcPts val="400"/>
              </a:spcBef>
              <a:buClr>
                <a:srgbClr val="00B1DB"/>
              </a:buClr>
              <a:buSzPct val="95000"/>
              <a:buFont typeface="Wingdings" pitchFamily="2" charset="2"/>
              <a:buChar char="§"/>
            </a:pPr>
            <a:r>
              <a:rPr lang="en-US" sz="1600" dirty="0">
                <a:ea typeface="ヒラギノ角ゴ ProN W3"/>
                <a:cs typeface="ヒラギノ角ゴ ProN W3"/>
              </a:rPr>
              <a:t>Device abstraction through </a:t>
            </a:r>
            <a:r>
              <a:rPr lang="en-US" sz="1600" dirty="0" err="1">
                <a:ea typeface="ヒラギノ角ゴ ProN W3"/>
                <a:cs typeface="ヒラギノ角ゴ ProN W3"/>
              </a:rPr>
              <a:t>CoAP</a:t>
            </a:r>
            <a:endParaRPr lang="en-US" sz="1600" dirty="0">
              <a:ea typeface="ヒラギノ角ゴ ProN W3"/>
              <a:cs typeface="ヒラギノ角ゴ ProN W3"/>
            </a:endParaRPr>
          </a:p>
          <a:p>
            <a:pPr marL="803275" lvl="1" indent="-265113">
              <a:spcBef>
                <a:spcPts val="400"/>
              </a:spcBef>
              <a:buClr>
                <a:srgbClr val="00B1DB"/>
              </a:buClr>
              <a:buSzPct val="95000"/>
              <a:buFont typeface="Wingdings" pitchFamily="2" charset="2"/>
              <a:buChar char="§"/>
            </a:pPr>
            <a:r>
              <a:rPr lang="en-US" sz="1600" dirty="0">
                <a:ea typeface="ヒラギノ角ゴ ProN W3"/>
                <a:cs typeface="ヒラギノ角ゴ ProN W3"/>
              </a:rPr>
              <a:t>LWM2M Clients are </a:t>
            </a:r>
            <a:r>
              <a:rPr lang="en-US" sz="1600" dirty="0" err="1">
                <a:ea typeface="ヒラギノ角ゴ ProN W3"/>
                <a:cs typeface="ヒラギノ角ゴ ProN W3"/>
              </a:rPr>
              <a:t>CoAP</a:t>
            </a:r>
            <a:r>
              <a:rPr lang="en-US" sz="1600" dirty="0">
                <a:ea typeface="ヒラギノ角ゴ ProN W3"/>
                <a:cs typeface="ヒラギノ角ゴ ProN W3"/>
              </a:rPr>
              <a:t> Servers</a:t>
            </a:r>
          </a:p>
          <a:p>
            <a:pPr marL="803275" lvl="1" indent="-265113">
              <a:spcBef>
                <a:spcPts val="400"/>
              </a:spcBef>
              <a:buClr>
                <a:srgbClr val="00B1DB"/>
              </a:buClr>
              <a:buSzPct val="95000"/>
              <a:buFont typeface="Wingdings" pitchFamily="2" charset="2"/>
              <a:buChar char="§"/>
            </a:pPr>
            <a:r>
              <a:rPr lang="en-US" sz="1600" dirty="0">
                <a:ea typeface="ヒラギノ角ゴ ProN W3"/>
                <a:cs typeface="ヒラギノ角ゴ ProN W3"/>
              </a:rPr>
              <a:t>Any IP network connection</a:t>
            </a:r>
          </a:p>
        </p:txBody>
      </p:sp>
      <p:sp>
        <p:nvSpPr>
          <p:cNvPr id="24581" name="Content Placeholder 1"/>
          <p:cNvSpPr txBox="1">
            <a:spLocks/>
          </p:cNvSpPr>
          <p:nvPr/>
        </p:nvSpPr>
        <p:spPr bwMode="auto">
          <a:xfrm>
            <a:off x="4144456" y="2139702"/>
            <a:ext cx="3913413" cy="162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5113" indent="-265113">
              <a:spcBef>
                <a:spcPts val="400"/>
              </a:spcBef>
              <a:buClr>
                <a:srgbClr val="00B1DB"/>
              </a:buClr>
              <a:buSzPct val="95000"/>
              <a:buFont typeface="Wingdings" pitchFamily="2" charset="2"/>
              <a:buChar char="§"/>
            </a:pPr>
            <a:r>
              <a:rPr lang="en-US" dirty="0">
                <a:ea typeface="ヒラギノ角ゴ ProN W3"/>
                <a:cs typeface="ヒラギノ角ゴ ProN W3"/>
              </a:rPr>
              <a:t>LWM2M Server</a:t>
            </a:r>
          </a:p>
          <a:p>
            <a:pPr marL="689426" lvl="1" indent="-198861">
              <a:spcBef>
                <a:spcPts val="300"/>
              </a:spcBef>
              <a:buClr>
                <a:srgbClr val="00B1DB"/>
              </a:buClr>
              <a:buSzPct val="95000"/>
              <a:buFont typeface="Wingdings" pitchFamily="2" charset="2"/>
              <a:buChar char="§"/>
            </a:pPr>
            <a:r>
              <a:rPr lang="en-US" sz="1600" dirty="0">
                <a:ea typeface="ヒラギノ角ゴ ProN W3"/>
                <a:cs typeface="ヒラギノ角ゴ ProN W3"/>
              </a:rPr>
              <a:t>Reuses IETF technologies, such as the </a:t>
            </a:r>
            <a:r>
              <a:rPr lang="en-US" sz="1600" dirty="0" err="1">
                <a:ea typeface="ヒラギノ角ゴ ProN W3"/>
                <a:cs typeface="ヒラギノ角ゴ ProN W3"/>
              </a:rPr>
              <a:t>CoAP</a:t>
            </a:r>
            <a:r>
              <a:rPr lang="en-US" sz="1600" dirty="0">
                <a:ea typeface="ヒラギノ角ゴ ProN W3"/>
                <a:cs typeface="ヒラギノ角ゴ ProN W3"/>
              </a:rPr>
              <a:t> protocol, DTLS, Resource Directory. </a:t>
            </a:r>
          </a:p>
          <a:p>
            <a:pPr marL="689426" lvl="1" indent="-198861">
              <a:spcBef>
                <a:spcPts val="300"/>
              </a:spcBef>
              <a:buClr>
                <a:srgbClr val="00B1DB"/>
              </a:buClr>
              <a:buSzPct val="95000"/>
              <a:buFont typeface="Wingdings" pitchFamily="2" charset="2"/>
              <a:buChar char="§"/>
            </a:pPr>
            <a:r>
              <a:rPr lang="en-US" sz="1600" dirty="0">
                <a:ea typeface="ヒラギノ角ゴ ProN W3"/>
                <a:cs typeface="ヒラギノ角ゴ ProN W3"/>
              </a:rPr>
              <a:t>Deployable on gateways and in the cloud</a:t>
            </a:r>
          </a:p>
        </p:txBody>
      </p:sp>
      <p:pic>
        <p:nvPicPr>
          <p:cNvPr id="24582" name="Picture 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32081" y="1059582"/>
            <a:ext cx="1467232" cy="1457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32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0372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46530">
              <a:lnSpc>
                <a:spcPct val="100000"/>
              </a:lnSpc>
            </a:pPr>
            <a:r>
              <a:rPr spc="-5" dirty="0"/>
              <a:t>What is</a:t>
            </a:r>
            <a:r>
              <a:rPr spc="-55" dirty="0"/>
              <a:t> </a:t>
            </a:r>
            <a:r>
              <a:rPr spc="-5" dirty="0"/>
              <a:t>Thread?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65531" y="955294"/>
            <a:ext cx="4483735" cy="39300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solidFill>
                  <a:srgbClr val="FB4E27"/>
                </a:solidFill>
                <a:latin typeface="Arial"/>
                <a:cs typeface="Arial"/>
              </a:rPr>
              <a:t>A secure, wireless mesh networking protocol</a:t>
            </a:r>
            <a:r>
              <a:rPr sz="1600" spc="-20" dirty="0">
                <a:solidFill>
                  <a:srgbClr val="FB4E27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FB4E27"/>
                </a:solidFill>
                <a:latin typeface="Arial"/>
                <a:cs typeface="Arial"/>
              </a:rPr>
              <a:t>that:</a:t>
            </a:r>
            <a:endParaRPr sz="16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50" dirty="0">
              <a:latin typeface="Times New Roman"/>
              <a:cs typeface="Times New Roman"/>
            </a:endParaRPr>
          </a:p>
          <a:p>
            <a:pPr marL="238125" indent="-182880">
              <a:lnSpc>
                <a:spcPct val="100000"/>
              </a:lnSpc>
              <a:buChar char="•"/>
              <a:tabLst>
                <a:tab pos="238760" algn="l"/>
              </a:tabLst>
            </a:pP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Supports IPv6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addresses and simple IP</a:t>
            </a:r>
            <a:r>
              <a:rPr sz="1200" spc="-12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bridging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363636"/>
              </a:buClr>
              <a:buFont typeface="Arial"/>
              <a:buChar char="•"/>
            </a:pPr>
            <a:endParaRPr sz="1200" dirty="0">
              <a:latin typeface="Times New Roman"/>
              <a:cs typeface="Times New Roman"/>
            </a:endParaRPr>
          </a:p>
          <a:p>
            <a:pPr marL="238125" indent="-182880">
              <a:lnSpc>
                <a:spcPct val="100000"/>
              </a:lnSpc>
              <a:spcBef>
                <a:spcPts val="825"/>
              </a:spcBef>
              <a:buChar char="•"/>
              <a:tabLst>
                <a:tab pos="238760" algn="l"/>
              </a:tabLst>
            </a:pP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Is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built upon a foundation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of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existing</a:t>
            </a:r>
            <a:r>
              <a:rPr sz="1200" spc="-5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standards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363636"/>
              </a:buClr>
              <a:buFont typeface="Arial"/>
              <a:buChar char="•"/>
            </a:pPr>
            <a:endParaRPr sz="1200" dirty="0">
              <a:latin typeface="Times New Roman"/>
              <a:cs typeface="Times New Roman"/>
            </a:endParaRPr>
          </a:p>
          <a:p>
            <a:pPr marL="238125" indent="-182880">
              <a:lnSpc>
                <a:spcPct val="100000"/>
              </a:lnSpc>
              <a:spcBef>
                <a:spcPts val="830"/>
              </a:spcBef>
              <a:buChar char="•"/>
              <a:tabLst>
                <a:tab pos="238760" algn="l"/>
              </a:tabLst>
            </a:pP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Is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optimized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for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low-power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/ battery-backed</a:t>
            </a:r>
            <a:r>
              <a:rPr sz="1200" spc="-6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operation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363636"/>
              </a:buClr>
              <a:buFont typeface="Arial"/>
              <a:buChar char="•"/>
            </a:pPr>
            <a:endParaRPr sz="1200" dirty="0">
              <a:latin typeface="Times New Roman"/>
              <a:cs typeface="Times New Roman"/>
            </a:endParaRPr>
          </a:p>
          <a:p>
            <a:pPr marL="238125" indent="-182880">
              <a:lnSpc>
                <a:spcPct val="100000"/>
              </a:lnSpc>
              <a:spcBef>
                <a:spcPts val="825"/>
              </a:spcBef>
              <a:buChar char="•"/>
              <a:tabLst>
                <a:tab pos="238760" algn="l"/>
              </a:tabLst>
            </a:pP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Is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intended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for control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and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automation</a:t>
            </a:r>
            <a:r>
              <a:rPr sz="1200" spc="-15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(250kbps)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363636"/>
              </a:buClr>
              <a:buFont typeface="Arial"/>
              <a:buChar char="•"/>
            </a:pPr>
            <a:endParaRPr sz="1200" dirty="0">
              <a:latin typeface="Times New Roman"/>
              <a:cs typeface="Times New Roman"/>
            </a:endParaRPr>
          </a:p>
          <a:p>
            <a:pPr marL="238125" indent="-182880">
              <a:lnSpc>
                <a:spcPct val="100000"/>
              </a:lnSpc>
              <a:spcBef>
                <a:spcPts val="830"/>
              </a:spcBef>
              <a:buChar char="•"/>
              <a:tabLst>
                <a:tab pos="238760" algn="l"/>
              </a:tabLst>
            </a:pP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Can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support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networks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of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250 nodes or</a:t>
            </a:r>
            <a:r>
              <a:rPr sz="1200" spc="-9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greater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363636"/>
              </a:buClr>
              <a:buFont typeface="Arial"/>
              <a:buChar char="•"/>
            </a:pPr>
            <a:endParaRPr sz="1200" dirty="0">
              <a:latin typeface="Times New Roman"/>
              <a:cs typeface="Times New Roman"/>
            </a:endParaRPr>
          </a:p>
          <a:p>
            <a:pPr marL="238125" indent="-182880">
              <a:lnSpc>
                <a:spcPct val="100000"/>
              </a:lnSpc>
              <a:spcBef>
                <a:spcPts val="825"/>
              </a:spcBef>
              <a:buChar char="•"/>
              <a:tabLst>
                <a:tab pos="238760" algn="l"/>
              </a:tabLst>
            </a:pP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Supports low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latency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(less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than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100</a:t>
            </a:r>
            <a:r>
              <a:rPr sz="1200" spc="-7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milliseconds)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363636"/>
              </a:buClr>
              <a:buFont typeface="Arial"/>
              <a:buChar char="•"/>
            </a:pPr>
            <a:endParaRPr sz="1200" dirty="0">
              <a:latin typeface="Times New Roman"/>
              <a:cs typeface="Times New Roman"/>
            </a:endParaRPr>
          </a:p>
          <a:p>
            <a:pPr marL="238125" indent="-182880">
              <a:lnSpc>
                <a:spcPct val="100000"/>
              </a:lnSpc>
              <a:spcBef>
                <a:spcPts val="830"/>
              </a:spcBef>
              <a:buChar char="•"/>
              <a:tabLst>
                <a:tab pos="238760" algn="l"/>
              </a:tabLst>
            </a:pP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Offers simplified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security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and</a:t>
            </a:r>
            <a:r>
              <a:rPr sz="1200" spc="-10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commissioning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363636"/>
              </a:buClr>
              <a:buFont typeface="Arial"/>
              <a:buChar char="•"/>
            </a:pPr>
            <a:endParaRPr sz="1200" dirty="0">
              <a:latin typeface="Times New Roman"/>
              <a:cs typeface="Times New Roman"/>
            </a:endParaRPr>
          </a:p>
          <a:p>
            <a:pPr marL="238125" indent="-182880">
              <a:lnSpc>
                <a:spcPct val="100000"/>
              </a:lnSpc>
              <a:spcBef>
                <a:spcPts val="825"/>
              </a:spcBef>
              <a:buChar char="•"/>
              <a:tabLst>
                <a:tab pos="238760" algn="l"/>
              </a:tabLst>
            </a:pP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Runs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on existing </a:t>
            </a:r>
            <a:r>
              <a:rPr sz="1200" dirty="0">
                <a:solidFill>
                  <a:srgbClr val="363636"/>
                </a:solidFill>
                <a:latin typeface="Arial"/>
                <a:cs typeface="Arial"/>
              </a:rPr>
              <a:t>802.15.4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wireless</a:t>
            </a:r>
            <a:r>
              <a:rPr sz="1200" spc="-8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363636"/>
                </a:solidFill>
                <a:latin typeface="Arial"/>
                <a:cs typeface="Arial"/>
              </a:rPr>
              <a:t>SoCs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691253" y="1657388"/>
            <a:ext cx="4267200" cy="253542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91253" y="1302880"/>
            <a:ext cx="4310253" cy="35446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投影片編號版面配置區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33</a:t>
            </a:fld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3995936" y="4443958"/>
            <a:ext cx="3018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http://www.threadgroup.org/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01289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0240" y="1207770"/>
            <a:ext cx="6675755" cy="6203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buClr>
                <a:srgbClr val="FB4E27"/>
              </a:buClr>
              <a:buSzPct val="125000"/>
              <a:buChar char="•"/>
              <a:tabLst>
                <a:tab pos="19558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Direct addressability of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devices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–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within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the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HAN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and from smart phones or</a:t>
            </a:r>
            <a:r>
              <a:rPr sz="1400" spc="-22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tablets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19"/>
              </a:spcBef>
            </a:pPr>
            <a:r>
              <a:rPr sz="1750" dirty="0">
                <a:solidFill>
                  <a:srgbClr val="FB4E27"/>
                </a:solidFill>
                <a:latin typeface="Arial"/>
                <a:cs typeface="Arial"/>
              </a:rPr>
              <a:t>•</a:t>
            </a:r>
            <a:endParaRPr sz="17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33119" y="1619630"/>
            <a:ext cx="7713345" cy="3924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1510"/>
              </a:lnSpc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Simplified forming and joining of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network,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limit special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devices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or customer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knowledge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of</a:t>
            </a:r>
            <a:r>
              <a:rPr sz="1400" spc="-22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concepts  like coordinator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vs.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router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vs.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end</a:t>
            </a:r>
            <a:r>
              <a:rPr sz="1400" spc="-15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device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50240" y="2198751"/>
            <a:ext cx="7872095" cy="3924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5580" marR="5080" indent="-182880">
              <a:lnSpc>
                <a:spcPts val="1510"/>
              </a:lnSpc>
              <a:buClr>
                <a:srgbClr val="FB4E27"/>
              </a:buClr>
              <a:buSzPct val="125000"/>
              <a:buChar char="•"/>
              <a:tabLst>
                <a:tab pos="19558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Scalable to 200-300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devices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in a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home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–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with sufficient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routers to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provide coverage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but</a:t>
            </a:r>
            <a:r>
              <a:rPr sz="1400" spc="-18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remainder  can be end</a:t>
            </a:r>
            <a:r>
              <a:rPr sz="1400" spc="-12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devices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33119" y="3140836"/>
            <a:ext cx="273685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Allow the use of multiple</a:t>
            </a:r>
            <a:r>
              <a:rPr sz="1400" spc="-15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gateways</a:t>
            </a:r>
            <a:endParaRPr sz="1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50240" y="2753741"/>
            <a:ext cx="6771640" cy="10077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buClr>
                <a:srgbClr val="FB4E27"/>
              </a:buClr>
              <a:buSzPct val="125000"/>
              <a:buChar char="•"/>
              <a:tabLst>
                <a:tab pos="19558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Latency</a:t>
            </a:r>
            <a:r>
              <a:rPr sz="1400" spc="-4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less</a:t>
            </a:r>
            <a:r>
              <a:rPr sz="1400" spc="-3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than</a:t>
            </a:r>
            <a:r>
              <a:rPr sz="1400" spc="-3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100</a:t>
            </a:r>
            <a:r>
              <a:rPr sz="1400" spc="-1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milliseconds</a:t>
            </a:r>
            <a:r>
              <a:rPr sz="1400" spc="-5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for</a:t>
            </a:r>
            <a:r>
              <a:rPr sz="1400" spc="-2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typical</a:t>
            </a:r>
            <a:r>
              <a:rPr sz="1400" spc="-2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interactions</a:t>
            </a:r>
            <a:r>
              <a:rPr sz="1400" spc="-4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(user</a:t>
            </a:r>
            <a:r>
              <a:rPr sz="1400" spc="-4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interaction</a:t>
            </a:r>
            <a:r>
              <a:rPr sz="1400" spc="-4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concern)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15"/>
              </a:spcBef>
            </a:pPr>
            <a:r>
              <a:rPr sz="1750" dirty="0">
                <a:solidFill>
                  <a:srgbClr val="FB4E27"/>
                </a:solidFill>
                <a:latin typeface="Arial"/>
                <a:cs typeface="Arial"/>
              </a:rPr>
              <a:t>•</a:t>
            </a:r>
            <a:endParaRPr sz="1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50"/>
              </a:spcBef>
            </a:pPr>
            <a:r>
              <a:rPr sz="1750" dirty="0">
                <a:solidFill>
                  <a:srgbClr val="FB4E27"/>
                </a:solidFill>
                <a:latin typeface="Arial"/>
                <a:cs typeface="Arial"/>
              </a:rPr>
              <a:t>•</a:t>
            </a:r>
            <a:endParaRPr sz="17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33119" y="3552697"/>
            <a:ext cx="7291705" cy="3924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1510"/>
              </a:lnSpc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Seamless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connectivity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to user interaction on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device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of choice in the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home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(dedicated</a:t>
            </a:r>
            <a:r>
              <a:rPr sz="1400" spc="-27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spc="-15" dirty="0">
                <a:solidFill>
                  <a:srgbClr val="363636"/>
                </a:solidFill>
                <a:latin typeface="Arial"/>
                <a:cs typeface="Arial"/>
              </a:rPr>
              <a:t>display, 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smart phone, tablet,</a:t>
            </a:r>
            <a:r>
              <a:rPr sz="1400" spc="-17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etc.)</a:t>
            </a:r>
            <a:endParaRPr sz="1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0240" y="4107383"/>
            <a:ext cx="6979284" cy="233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buClr>
                <a:srgbClr val="FB4E27"/>
              </a:buClr>
              <a:buSzPct val="125000"/>
              <a:buChar char="•"/>
              <a:tabLst>
                <a:tab pos="19558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Battery operated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devices with years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of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expected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life – door locks, security sensors</a:t>
            </a:r>
            <a:r>
              <a:rPr sz="1400" spc="-21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etc.</a:t>
            </a:r>
            <a:endParaRPr sz="14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150939" y="340495"/>
            <a:ext cx="7793037" cy="575071"/>
          </a:xfrm>
          <a:prstGeom prst="rect">
            <a:avLst/>
          </a:prstGeom>
        </p:spPr>
        <p:txBody>
          <a:bodyPr vert="horz" wrap="square" lIns="0" tIns="0" rIns="0" bIns="0" rtlCol="0">
            <a:normAutofit fontScale="90000"/>
          </a:bodyPr>
          <a:lstStyle/>
          <a:p>
            <a:pPr marL="3175">
              <a:lnSpc>
                <a:spcPct val="100000"/>
              </a:lnSpc>
            </a:pPr>
            <a:r>
              <a:rPr spc="80" dirty="0"/>
              <a:t>Connected </a:t>
            </a:r>
            <a:r>
              <a:rPr spc="65" dirty="0"/>
              <a:t>Home </a:t>
            </a:r>
            <a:r>
              <a:rPr spc="-5" dirty="0"/>
              <a:t>– </a:t>
            </a:r>
            <a:r>
              <a:rPr spc="85" dirty="0"/>
              <a:t>Networking </a:t>
            </a:r>
            <a:r>
              <a:rPr spc="125" dirty="0"/>
              <a:t> </a:t>
            </a:r>
            <a:r>
              <a:rPr spc="85" dirty="0"/>
              <a:t>Requirements</a:t>
            </a:r>
          </a:p>
        </p:txBody>
      </p:sp>
      <p:sp>
        <p:nvSpPr>
          <p:cNvPr id="12" name="投影片編號版面配置區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34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3856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46530">
              <a:lnSpc>
                <a:spcPct val="100000"/>
              </a:lnSpc>
            </a:pPr>
            <a:r>
              <a:rPr spc="-30" dirty="0"/>
              <a:t>Target</a:t>
            </a:r>
            <a:r>
              <a:rPr spc="-40" dirty="0"/>
              <a:t> </a:t>
            </a:r>
            <a:r>
              <a:rPr spc="-10" dirty="0"/>
              <a:t>Devices</a:t>
            </a:r>
          </a:p>
        </p:txBody>
      </p:sp>
      <p:sp>
        <p:nvSpPr>
          <p:cNvPr id="3" name="object 3"/>
          <p:cNvSpPr/>
          <p:nvPr/>
        </p:nvSpPr>
        <p:spPr>
          <a:xfrm>
            <a:off x="533400" y="1085999"/>
            <a:ext cx="8297800" cy="143758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12215" y="2800857"/>
            <a:ext cx="481774" cy="1371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212848" y="2800857"/>
            <a:ext cx="466775" cy="1371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209289" y="2800857"/>
            <a:ext cx="634009" cy="1371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345559" y="2800857"/>
            <a:ext cx="401954" cy="1371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202682" y="2800857"/>
            <a:ext cx="466775" cy="1371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210934" y="2800857"/>
            <a:ext cx="814374" cy="13716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571867" y="2800857"/>
            <a:ext cx="478345" cy="13716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343306" y="3092323"/>
            <a:ext cx="96520" cy="254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solidFill>
                  <a:srgbClr val="FB4E27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30123" y="3092323"/>
            <a:ext cx="1680845" cy="254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solidFill>
                  <a:srgbClr val="363636"/>
                </a:solidFill>
                <a:latin typeface="Arial"/>
                <a:cs typeface="Arial"/>
              </a:rPr>
              <a:t>Normally</a:t>
            </a:r>
            <a:r>
              <a:rPr sz="1600" spc="-8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363636"/>
                </a:solidFill>
                <a:latin typeface="Arial"/>
                <a:cs typeface="Arial"/>
              </a:rPr>
              <a:t>Powered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00811" y="3335654"/>
            <a:ext cx="1909445" cy="1718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Gateway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Lighting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Appliances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Smart</a:t>
            </a:r>
            <a:r>
              <a:rPr sz="1400" spc="-114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Meter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Garage door</a:t>
            </a:r>
            <a:r>
              <a:rPr sz="1400" spc="-14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opener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spc="-30" dirty="0">
                <a:solidFill>
                  <a:srgbClr val="363636"/>
                </a:solidFill>
                <a:latin typeface="Arial"/>
                <a:cs typeface="Arial"/>
              </a:rPr>
              <a:t>HVAC</a:t>
            </a:r>
            <a:r>
              <a:rPr sz="1400" spc="-7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equipment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Smart</a:t>
            </a:r>
            <a:r>
              <a:rPr sz="1400" spc="-10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Plugs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Fans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251453" y="3092323"/>
            <a:ext cx="96520" cy="254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solidFill>
                  <a:srgbClr val="FB4E27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537965" y="3092323"/>
            <a:ext cx="1763395" cy="254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solidFill>
                  <a:srgbClr val="363636"/>
                </a:solidFill>
                <a:latin typeface="Arial"/>
                <a:cs typeface="Arial"/>
              </a:rPr>
              <a:t>Powered or</a:t>
            </a:r>
            <a:r>
              <a:rPr sz="1600" spc="-4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363636"/>
                </a:solidFill>
                <a:latin typeface="Arial"/>
                <a:cs typeface="Arial"/>
              </a:rPr>
              <a:t>Battery</a:t>
            </a:r>
            <a:endParaRPr sz="16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708653" y="3335654"/>
            <a:ext cx="1932939" cy="1718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Thermostat</a:t>
            </a:r>
            <a:endParaRPr sz="1400" dirty="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Light</a:t>
            </a:r>
            <a:r>
              <a:rPr sz="1400" spc="-9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switches</a:t>
            </a:r>
            <a:endParaRPr sz="1400" dirty="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Smoke</a:t>
            </a:r>
            <a:r>
              <a:rPr sz="1400" spc="-114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detectors</a:t>
            </a:r>
            <a:endParaRPr sz="1400" dirty="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In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home</a:t>
            </a:r>
            <a:r>
              <a:rPr sz="1400" spc="-11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display</a:t>
            </a:r>
            <a:endParaRPr sz="1400" dirty="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Shades or</a:t>
            </a:r>
            <a:r>
              <a:rPr sz="1400" spc="-12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blinds</a:t>
            </a:r>
            <a:endParaRPr sz="1400" dirty="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Door</a:t>
            </a:r>
            <a:r>
              <a:rPr sz="1400" spc="-10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bell</a:t>
            </a:r>
            <a:endParaRPr sz="1400" dirty="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Glass break</a:t>
            </a:r>
            <a:r>
              <a:rPr sz="1400" spc="-12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sensors</a:t>
            </a:r>
            <a:endParaRPr sz="1400" dirty="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Robots/cleaners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280530" y="3092323"/>
            <a:ext cx="1811020" cy="254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600" spc="-5" dirty="0">
                <a:solidFill>
                  <a:srgbClr val="363636"/>
                </a:solidFill>
                <a:latin typeface="Arial"/>
                <a:cs typeface="Arial"/>
              </a:rPr>
              <a:t>Normally</a:t>
            </a:r>
            <a:r>
              <a:rPr sz="1600" spc="-6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363636"/>
                </a:solidFill>
                <a:latin typeface="Arial"/>
                <a:cs typeface="Arial"/>
              </a:rPr>
              <a:t>Battery</a:t>
            </a:r>
            <a:endParaRPr sz="16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37731" y="3335654"/>
            <a:ext cx="1618615" cy="12915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Door</a:t>
            </a:r>
            <a:r>
              <a:rPr sz="1400" spc="-9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sensors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Window</a:t>
            </a:r>
            <a:r>
              <a:rPr sz="1400" spc="-10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sensors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Motion</a:t>
            </a:r>
            <a:r>
              <a:rPr sz="1400" spc="-12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sensors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Door</a:t>
            </a:r>
            <a:r>
              <a:rPr sz="1400" spc="-9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locks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Radiator</a:t>
            </a:r>
            <a:r>
              <a:rPr sz="1400" spc="-13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valves</a:t>
            </a:r>
            <a:endParaRPr sz="140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lr>
                <a:srgbClr val="FB4E27"/>
              </a:buClr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Body</a:t>
            </a:r>
            <a:r>
              <a:rPr sz="1400" spc="-9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sensors</a:t>
            </a:r>
            <a:endParaRPr sz="1400">
              <a:latin typeface="Arial"/>
              <a:cs typeface="Arial"/>
            </a:endParaRPr>
          </a:p>
        </p:txBody>
      </p:sp>
      <p:sp>
        <p:nvSpPr>
          <p:cNvPr id="21" name="投影片編號版面配置區 2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35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02469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50939" y="366475"/>
            <a:ext cx="7793037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175">
              <a:lnSpc>
                <a:spcPct val="100000"/>
              </a:lnSpc>
            </a:pPr>
            <a:r>
              <a:rPr sz="2400" spc="-10" dirty="0"/>
              <a:t>System </a:t>
            </a:r>
            <a:r>
              <a:rPr sz="2400" spc="-5" dirty="0"/>
              <a:t>Messaging</a:t>
            </a:r>
            <a:r>
              <a:rPr sz="2400" spc="40" dirty="0"/>
              <a:t> </a:t>
            </a:r>
            <a:r>
              <a:rPr sz="2400" spc="-5" dirty="0"/>
              <a:t>Model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700910" y="3138170"/>
            <a:ext cx="3655695" cy="15049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9085" marR="5080" indent="-286385">
              <a:lnSpc>
                <a:spcPct val="100000"/>
              </a:lnSpc>
              <a:buFont typeface="Arial"/>
              <a:buChar char="•"/>
              <a:tabLst>
                <a:tab pos="299720" algn="l"/>
              </a:tabLst>
            </a:pP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Cloud connectivity for control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when</a:t>
            </a:r>
            <a:r>
              <a:rPr sz="1400" b="1" spc="-14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not 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at</a:t>
            </a:r>
            <a:r>
              <a:rPr sz="1400" b="1" spc="-11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home</a:t>
            </a:r>
            <a:endParaRPr sz="1400">
              <a:latin typeface="Arial"/>
              <a:cs typeface="Arial"/>
            </a:endParaRPr>
          </a:p>
          <a:p>
            <a:pPr marL="299085" marR="88900" indent="-286385">
              <a:lnSpc>
                <a:spcPct val="100000"/>
              </a:lnSpc>
              <a:buFont typeface="Arial"/>
              <a:buChar char="•"/>
              <a:tabLst>
                <a:tab pos="299720" algn="l"/>
              </a:tabLst>
            </a:pP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When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within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the home, </a:t>
            </a:r>
            <a:r>
              <a:rPr sz="1400" b="1" spc="-10" dirty="0">
                <a:solidFill>
                  <a:srgbClr val="363636"/>
                </a:solidFill>
                <a:latin typeface="Arial"/>
                <a:cs typeface="Arial"/>
              </a:rPr>
              <a:t>phone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or</a:t>
            </a:r>
            <a:r>
              <a:rPr sz="1400" b="1" spc="-12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tablet  must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go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direct to gateway to reduce  latency</a:t>
            </a:r>
            <a:endParaRPr sz="1400">
              <a:latin typeface="Arial"/>
              <a:cs typeface="Arial"/>
            </a:endParaRPr>
          </a:p>
          <a:p>
            <a:pPr marL="299085" marR="66675" indent="-286385">
              <a:lnSpc>
                <a:spcPct val="100000"/>
              </a:lnSpc>
              <a:buFont typeface="Arial"/>
              <a:buChar char="•"/>
              <a:tabLst>
                <a:tab pos="299720" algn="l"/>
              </a:tabLst>
            </a:pP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Has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to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be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seamless to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consumer</a:t>
            </a:r>
            <a:r>
              <a:rPr sz="1400" b="1" spc="-12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using  device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172" y="1824735"/>
            <a:ext cx="2366010" cy="10782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9085" marR="52069" indent="-286385">
              <a:lnSpc>
                <a:spcPct val="100000"/>
              </a:lnSpc>
              <a:buFont typeface="Arial"/>
              <a:buChar char="•"/>
              <a:tabLst>
                <a:tab pos="299720" algn="l"/>
              </a:tabLst>
            </a:pP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Border Router</a:t>
            </a:r>
            <a:r>
              <a:rPr sz="1400" b="1" spc="-8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forwards 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data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to</a:t>
            </a:r>
            <a:r>
              <a:rPr sz="1400" b="1" spc="-10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cloud</a:t>
            </a:r>
            <a:endParaRPr sz="1400">
              <a:latin typeface="Arial"/>
              <a:cs typeface="Arial"/>
            </a:endParaRPr>
          </a:p>
          <a:p>
            <a:pPr marL="299085" marR="5080" indent="-286385">
              <a:lnSpc>
                <a:spcPct val="100000"/>
              </a:lnSpc>
              <a:buFont typeface="Arial"/>
              <a:buChar char="•"/>
              <a:tabLst>
                <a:tab pos="299720" algn="l"/>
              </a:tabLst>
            </a:pPr>
            <a:r>
              <a:rPr sz="1400" b="1" spc="-10" dirty="0">
                <a:solidFill>
                  <a:srgbClr val="363636"/>
                </a:solidFill>
                <a:latin typeface="Arial"/>
                <a:cs typeface="Arial"/>
              </a:rPr>
              <a:t>Also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provides </a:t>
            </a:r>
            <a:r>
              <a:rPr sz="1400" b="1" spc="-10" dirty="0">
                <a:solidFill>
                  <a:srgbClr val="363636"/>
                </a:solidFill>
                <a:latin typeface="Arial"/>
                <a:cs typeface="Arial"/>
              </a:rPr>
              <a:t>WiFi 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connectivity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to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phone</a:t>
            </a:r>
            <a:r>
              <a:rPr sz="1400" b="1" spc="-12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or 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tablet in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the</a:t>
            </a:r>
            <a:r>
              <a:rPr sz="1400" b="1" spc="-15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home</a:t>
            </a:r>
            <a:endParaRPr sz="1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55394" y="1055115"/>
            <a:ext cx="2610485" cy="6515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9085" marR="5080" indent="-286385">
              <a:lnSpc>
                <a:spcPct val="100000"/>
              </a:lnSpc>
              <a:buFont typeface="Arial"/>
              <a:buChar char="•"/>
              <a:tabLst>
                <a:tab pos="299720" algn="l"/>
              </a:tabLst>
            </a:pP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Expect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device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to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device  communication within</a:t>
            </a:r>
            <a:r>
              <a:rPr sz="1400" b="1" spc="-10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b="1" spc="-20" dirty="0">
                <a:solidFill>
                  <a:srgbClr val="363636"/>
                </a:solidFill>
                <a:latin typeface="Arial"/>
                <a:cs typeface="Arial"/>
              </a:rPr>
              <a:t>HAN 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for operations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in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the</a:t>
            </a:r>
            <a:r>
              <a:rPr sz="1400" b="1" spc="-12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home</a:t>
            </a:r>
            <a:endParaRPr sz="14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791200" y="374497"/>
            <a:ext cx="2768473" cy="45604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938009" y="1718436"/>
            <a:ext cx="787400" cy="5594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b="1" dirty="0">
                <a:solidFill>
                  <a:srgbClr val="FF0000"/>
                </a:solidFill>
                <a:latin typeface="Arial"/>
                <a:cs typeface="Arial"/>
              </a:rPr>
              <a:t>T</a:t>
            </a:r>
            <a:r>
              <a:rPr sz="1800" b="1" spc="5" dirty="0">
                <a:solidFill>
                  <a:srgbClr val="FF0000"/>
                </a:solidFill>
                <a:latin typeface="Arial"/>
                <a:cs typeface="Arial"/>
              </a:rPr>
              <a:t>h</a:t>
            </a:r>
            <a:r>
              <a:rPr sz="1800" b="1" spc="-5" dirty="0">
                <a:solidFill>
                  <a:srgbClr val="FF0000"/>
                </a:solidFill>
                <a:latin typeface="Arial"/>
                <a:cs typeface="Arial"/>
              </a:rPr>
              <a:t>r</a:t>
            </a:r>
            <a:r>
              <a:rPr sz="1800" b="1" spc="-15" dirty="0">
                <a:solidFill>
                  <a:srgbClr val="FF0000"/>
                </a:solidFill>
                <a:latin typeface="Arial"/>
                <a:cs typeface="Arial"/>
              </a:rPr>
              <a:t>e</a:t>
            </a:r>
            <a:r>
              <a:rPr sz="1800" b="1" spc="-5" dirty="0">
                <a:solidFill>
                  <a:srgbClr val="FF0000"/>
                </a:solidFill>
                <a:latin typeface="Arial"/>
                <a:cs typeface="Arial"/>
              </a:rPr>
              <a:t>ad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800" b="1" spc="-20" dirty="0">
                <a:solidFill>
                  <a:srgbClr val="FF0000"/>
                </a:solidFill>
                <a:latin typeface="Arial"/>
                <a:cs typeface="Arial"/>
              </a:rPr>
              <a:t>HAN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2704719" y="2266823"/>
            <a:ext cx="4153535" cy="1067435"/>
          </a:xfrm>
          <a:custGeom>
            <a:avLst/>
            <a:gdLst/>
            <a:ahLst/>
            <a:cxnLst/>
            <a:rect l="l" t="t" r="r" b="b"/>
            <a:pathLst>
              <a:path w="4153534" h="1067435">
                <a:moveTo>
                  <a:pt x="0" y="0"/>
                </a:moveTo>
                <a:lnTo>
                  <a:pt x="4153280" y="1066927"/>
                </a:lnTo>
              </a:path>
            </a:pathLst>
          </a:custGeom>
          <a:ln w="38100">
            <a:solidFill>
              <a:srgbClr val="FB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419600" y="1616710"/>
            <a:ext cx="1628139" cy="127000"/>
          </a:xfrm>
          <a:custGeom>
            <a:avLst/>
            <a:gdLst/>
            <a:ahLst/>
            <a:cxnLst/>
            <a:rect l="l" t="t" r="r" b="b"/>
            <a:pathLst>
              <a:path w="1628139" h="127000">
                <a:moveTo>
                  <a:pt x="0" y="0"/>
                </a:moveTo>
                <a:lnTo>
                  <a:pt x="1627632" y="127000"/>
                </a:lnTo>
              </a:path>
            </a:pathLst>
          </a:custGeom>
          <a:ln w="38100">
            <a:solidFill>
              <a:srgbClr val="FB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05400" y="3897134"/>
            <a:ext cx="1227455" cy="554355"/>
          </a:xfrm>
          <a:custGeom>
            <a:avLst/>
            <a:gdLst/>
            <a:ahLst/>
            <a:cxnLst/>
            <a:rect l="l" t="t" r="r" b="b"/>
            <a:pathLst>
              <a:path w="1227454" h="554354">
                <a:moveTo>
                  <a:pt x="0" y="0"/>
                </a:moveTo>
                <a:lnTo>
                  <a:pt x="1227454" y="554139"/>
                </a:lnTo>
              </a:path>
            </a:pathLst>
          </a:custGeom>
          <a:ln w="38100">
            <a:solidFill>
              <a:srgbClr val="FB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36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134930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50939" y="243364"/>
            <a:ext cx="7793037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175">
              <a:lnSpc>
                <a:spcPct val="100000"/>
              </a:lnSpc>
            </a:pPr>
            <a:r>
              <a:rPr sz="3200" spc="-5" dirty="0"/>
              <a:t>Key Features </a:t>
            </a:r>
            <a:r>
              <a:rPr sz="3200" spc="-10" dirty="0"/>
              <a:t>Overview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0103" y="954785"/>
            <a:ext cx="951865" cy="2698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-10" dirty="0">
                <a:solidFill>
                  <a:srgbClr val="FB4E27"/>
                </a:solidFill>
                <a:latin typeface="Arial"/>
                <a:cs typeface="Arial"/>
              </a:rPr>
              <a:t>I</a:t>
            </a:r>
            <a:r>
              <a:rPr sz="1700" dirty="0">
                <a:solidFill>
                  <a:srgbClr val="FB4E27"/>
                </a:solidFill>
                <a:latin typeface="Arial"/>
                <a:cs typeface="Arial"/>
              </a:rPr>
              <a:t>P</a:t>
            </a:r>
            <a:r>
              <a:rPr sz="1700" spc="-5" dirty="0">
                <a:solidFill>
                  <a:srgbClr val="FB4E27"/>
                </a:solidFill>
                <a:latin typeface="Arial"/>
                <a:cs typeface="Arial"/>
              </a:rPr>
              <a:t>-</a:t>
            </a:r>
            <a:r>
              <a:rPr sz="1700" dirty="0">
                <a:solidFill>
                  <a:srgbClr val="FB4E27"/>
                </a:solidFill>
                <a:latin typeface="Arial"/>
                <a:cs typeface="Arial"/>
              </a:rPr>
              <a:t>based: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8203" y="1409319"/>
            <a:ext cx="328295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buChar char="•"/>
              <a:tabLst>
                <a:tab pos="19558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Simplified bridging to other IP</a:t>
            </a:r>
            <a:r>
              <a:rPr sz="1400" spc="-20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networks</a:t>
            </a:r>
            <a:endParaRPr sz="1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70103" y="1826895"/>
            <a:ext cx="1680845" cy="2698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solidFill>
                  <a:srgbClr val="FB4E27"/>
                </a:solidFill>
                <a:latin typeface="Arial"/>
                <a:cs typeface="Arial"/>
              </a:rPr>
              <a:t>Flexible</a:t>
            </a:r>
            <a:r>
              <a:rPr sz="1700" spc="-90" dirty="0">
                <a:solidFill>
                  <a:srgbClr val="FB4E27"/>
                </a:solidFill>
                <a:latin typeface="Arial"/>
                <a:cs typeface="Arial"/>
              </a:rPr>
              <a:t> </a:t>
            </a:r>
            <a:r>
              <a:rPr sz="1700" spc="-5" dirty="0">
                <a:solidFill>
                  <a:srgbClr val="FB4E27"/>
                </a:solidFill>
                <a:latin typeface="Arial"/>
                <a:cs typeface="Arial"/>
              </a:rPr>
              <a:t>Network:</a:t>
            </a:r>
            <a:endParaRPr sz="1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8203" y="2281301"/>
            <a:ext cx="201295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buChar char="•"/>
              <a:tabLst>
                <a:tab pos="19558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Simplified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device</a:t>
            </a:r>
            <a:r>
              <a:rPr sz="1400" spc="-10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types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70103" y="2698876"/>
            <a:ext cx="772160" cy="2698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solidFill>
                  <a:srgbClr val="FB4E27"/>
                </a:solidFill>
                <a:latin typeface="Arial"/>
                <a:cs typeface="Arial"/>
              </a:rPr>
              <a:t>Robust:</a:t>
            </a:r>
            <a:endParaRPr sz="17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8203" y="3153029"/>
            <a:ext cx="211328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buChar char="•"/>
              <a:tabLst>
                <a:tab pos="195580" algn="l"/>
              </a:tabLst>
            </a:pP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No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single point of</a:t>
            </a:r>
            <a:r>
              <a:rPr sz="1400" spc="-13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failure</a:t>
            </a:r>
            <a:endParaRPr sz="14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70103" y="3570985"/>
            <a:ext cx="771525" cy="2698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solidFill>
                  <a:srgbClr val="FB4E27"/>
                </a:solidFill>
                <a:latin typeface="Arial"/>
                <a:cs typeface="Arial"/>
              </a:rPr>
              <a:t>Secure:</a:t>
            </a:r>
            <a:endParaRPr sz="17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08203" y="4025087"/>
            <a:ext cx="298323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buChar char="•"/>
              <a:tabLst>
                <a:tab pos="19558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Simple security and</a:t>
            </a:r>
            <a:r>
              <a:rPr sz="1400" spc="-10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commissioning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70103" y="4442967"/>
            <a:ext cx="2165350" cy="2698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solidFill>
                  <a:srgbClr val="FB4E27"/>
                </a:solidFill>
                <a:latin typeface="Arial"/>
                <a:cs typeface="Arial"/>
              </a:rPr>
              <a:t>Low </a:t>
            </a:r>
            <a:r>
              <a:rPr sz="1700" spc="-5" dirty="0">
                <a:solidFill>
                  <a:srgbClr val="FB4E27"/>
                </a:solidFill>
                <a:latin typeface="Arial"/>
                <a:cs typeface="Arial"/>
              </a:rPr>
              <a:t>Power</a:t>
            </a:r>
            <a:r>
              <a:rPr sz="1700" spc="-10" dirty="0">
                <a:solidFill>
                  <a:srgbClr val="FB4E27"/>
                </a:solidFill>
                <a:latin typeface="Arial"/>
                <a:cs typeface="Arial"/>
              </a:rPr>
              <a:t> </a:t>
            </a:r>
            <a:r>
              <a:rPr sz="1700" spc="-5" dirty="0">
                <a:solidFill>
                  <a:srgbClr val="FB4E27"/>
                </a:solidFill>
                <a:latin typeface="Arial"/>
                <a:cs typeface="Arial"/>
              </a:rPr>
              <a:t>Operation:</a:t>
            </a:r>
            <a:endParaRPr sz="17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08203" y="4897120"/>
            <a:ext cx="244602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buChar char="•"/>
              <a:tabLst>
                <a:tab pos="195580" algn="l"/>
              </a:tabLst>
            </a:pPr>
            <a:r>
              <a:rPr sz="1400" dirty="0">
                <a:solidFill>
                  <a:srgbClr val="363636"/>
                </a:solidFill>
                <a:latin typeface="Arial"/>
                <a:cs typeface="Arial"/>
              </a:rPr>
              <a:t>Support for sleeping</a:t>
            </a:r>
            <a:r>
              <a:rPr sz="1400" spc="-14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363636"/>
                </a:solidFill>
                <a:latin typeface="Arial"/>
                <a:cs typeface="Arial"/>
              </a:rPr>
              <a:t>devices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085844" y="4191000"/>
            <a:ext cx="2104644" cy="3962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223003" y="4195571"/>
            <a:ext cx="1872996" cy="4267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118228" y="4223270"/>
            <a:ext cx="1986280" cy="277495"/>
          </a:xfrm>
          <a:custGeom>
            <a:avLst/>
            <a:gdLst/>
            <a:ahLst/>
            <a:cxnLst/>
            <a:rect l="l" t="t" r="r" b="b"/>
            <a:pathLst>
              <a:path w="1986279" h="277495">
                <a:moveTo>
                  <a:pt x="0" y="276999"/>
                </a:moveTo>
                <a:lnTo>
                  <a:pt x="1986279" y="276999"/>
                </a:lnTo>
                <a:lnTo>
                  <a:pt x="1986279" y="0"/>
                </a:lnTo>
                <a:lnTo>
                  <a:pt x="0" y="0"/>
                </a:lnTo>
                <a:lnTo>
                  <a:pt x="0" y="276999"/>
                </a:lnTo>
                <a:close/>
              </a:path>
            </a:pathLst>
          </a:custGeom>
          <a:solidFill>
            <a:srgbClr val="006F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118228" y="4223270"/>
            <a:ext cx="1986280" cy="277495"/>
          </a:xfrm>
          <a:custGeom>
            <a:avLst/>
            <a:gdLst/>
            <a:ahLst/>
            <a:cxnLst/>
            <a:rect l="l" t="t" r="r" b="b"/>
            <a:pathLst>
              <a:path w="1986279" h="277495">
                <a:moveTo>
                  <a:pt x="0" y="276999"/>
                </a:moveTo>
                <a:lnTo>
                  <a:pt x="1986279" y="276999"/>
                </a:lnTo>
                <a:lnTo>
                  <a:pt x="1986279" y="0"/>
                </a:lnTo>
                <a:lnTo>
                  <a:pt x="0" y="0"/>
                </a:lnTo>
                <a:lnTo>
                  <a:pt x="0" y="276999"/>
                </a:lnTo>
                <a:close/>
              </a:path>
            </a:pathLst>
          </a:custGeom>
          <a:ln w="12699">
            <a:solidFill>
              <a:srgbClr val="1B1B1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4328921" y="4265676"/>
            <a:ext cx="1565910" cy="1943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-5" dirty="0">
                <a:solidFill>
                  <a:srgbClr val="FFFFFF"/>
                </a:solidFill>
                <a:latin typeface="Arial"/>
                <a:cs typeface="Arial"/>
              </a:rPr>
              <a:t>Physical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Radio</a:t>
            </a:r>
            <a:r>
              <a:rPr sz="12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Arial"/>
                <a:cs typeface="Arial"/>
              </a:rPr>
              <a:t>(PHY)</a:t>
            </a:r>
            <a:endParaRPr sz="1200">
              <a:latin typeface="Arial"/>
              <a:cs typeface="Arial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4085844" y="3681984"/>
            <a:ext cx="2100072" cy="58064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091940" y="3686555"/>
            <a:ext cx="2129028" cy="6096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118228" y="3714521"/>
            <a:ext cx="1981200" cy="462280"/>
          </a:xfrm>
          <a:custGeom>
            <a:avLst/>
            <a:gdLst/>
            <a:ahLst/>
            <a:cxnLst/>
            <a:rect l="l" t="t" r="r" b="b"/>
            <a:pathLst>
              <a:path w="1981200" h="462279">
                <a:moveTo>
                  <a:pt x="0" y="461670"/>
                </a:moveTo>
                <a:lnTo>
                  <a:pt x="1981200" y="461670"/>
                </a:lnTo>
                <a:lnTo>
                  <a:pt x="1981200" y="0"/>
                </a:lnTo>
                <a:lnTo>
                  <a:pt x="0" y="0"/>
                </a:lnTo>
                <a:lnTo>
                  <a:pt x="0" y="461670"/>
                </a:lnTo>
                <a:close/>
              </a:path>
            </a:pathLst>
          </a:custGeom>
          <a:solidFill>
            <a:srgbClr val="006F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118228" y="3714521"/>
            <a:ext cx="1981200" cy="462280"/>
          </a:xfrm>
          <a:custGeom>
            <a:avLst/>
            <a:gdLst/>
            <a:ahLst/>
            <a:cxnLst/>
            <a:rect l="l" t="t" r="r" b="b"/>
            <a:pathLst>
              <a:path w="1981200" h="462279">
                <a:moveTo>
                  <a:pt x="0" y="461670"/>
                </a:moveTo>
                <a:lnTo>
                  <a:pt x="1981200" y="461670"/>
                </a:lnTo>
                <a:lnTo>
                  <a:pt x="1981200" y="0"/>
                </a:lnTo>
                <a:lnTo>
                  <a:pt x="0" y="0"/>
                </a:lnTo>
                <a:lnTo>
                  <a:pt x="0" y="461670"/>
                </a:lnTo>
                <a:close/>
              </a:path>
            </a:pathLst>
          </a:custGeom>
          <a:ln w="12699">
            <a:solidFill>
              <a:srgbClr val="1B1B1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4198111" y="3756964"/>
            <a:ext cx="1822450" cy="3771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IEEE </a:t>
            </a:r>
            <a:r>
              <a:rPr sz="1200" b="1" spc="-5" dirty="0">
                <a:solidFill>
                  <a:srgbClr val="FFFFFF"/>
                </a:solidFill>
                <a:latin typeface="Arial"/>
                <a:cs typeface="Arial"/>
              </a:rPr>
              <a:t>802.15.4</a:t>
            </a:r>
            <a:r>
              <a:rPr sz="1200" b="1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15" dirty="0">
                <a:solidFill>
                  <a:srgbClr val="FFFFFF"/>
                </a:solidFill>
                <a:latin typeface="Arial"/>
                <a:cs typeface="Arial"/>
              </a:rPr>
              <a:t>MAC</a:t>
            </a:r>
            <a:endParaRPr sz="12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(including </a:t>
            </a:r>
            <a:r>
              <a:rPr sz="1200" b="1" spc="-15" dirty="0">
                <a:solidFill>
                  <a:srgbClr val="FFFFFF"/>
                </a:solidFill>
                <a:latin typeface="Arial"/>
                <a:cs typeface="Arial"/>
              </a:rPr>
              <a:t>MAC</a:t>
            </a:r>
            <a:r>
              <a:rPr sz="12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Arial"/>
                <a:cs typeface="Arial"/>
              </a:rPr>
              <a:t>security)</a:t>
            </a:r>
            <a:endParaRPr sz="1200">
              <a:latin typeface="Arial"/>
              <a:cs typeface="Aria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4085844" y="3034283"/>
            <a:ext cx="2100072" cy="39623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834128" y="3038855"/>
            <a:ext cx="687324" cy="42671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118228" y="3066402"/>
            <a:ext cx="1981200" cy="277495"/>
          </a:xfrm>
          <a:custGeom>
            <a:avLst/>
            <a:gdLst/>
            <a:ahLst/>
            <a:cxnLst/>
            <a:rect l="l" t="t" r="r" b="b"/>
            <a:pathLst>
              <a:path w="1981200" h="277495">
                <a:moveTo>
                  <a:pt x="0" y="276999"/>
                </a:moveTo>
                <a:lnTo>
                  <a:pt x="1981200" y="276999"/>
                </a:lnTo>
                <a:lnTo>
                  <a:pt x="1981200" y="0"/>
                </a:lnTo>
                <a:lnTo>
                  <a:pt x="0" y="0"/>
                </a:lnTo>
                <a:lnTo>
                  <a:pt x="0" y="276999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118228" y="3066402"/>
            <a:ext cx="1981200" cy="277495"/>
          </a:xfrm>
          <a:custGeom>
            <a:avLst/>
            <a:gdLst/>
            <a:ahLst/>
            <a:cxnLst/>
            <a:rect l="l" t="t" r="r" b="b"/>
            <a:pathLst>
              <a:path w="1981200" h="277495">
                <a:moveTo>
                  <a:pt x="0" y="276999"/>
                </a:moveTo>
                <a:lnTo>
                  <a:pt x="1981200" y="276999"/>
                </a:lnTo>
                <a:lnTo>
                  <a:pt x="1981200" y="0"/>
                </a:lnTo>
                <a:lnTo>
                  <a:pt x="0" y="0"/>
                </a:lnTo>
                <a:lnTo>
                  <a:pt x="0" y="276999"/>
                </a:lnTo>
                <a:close/>
              </a:path>
            </a:pathLst>
          </a:custGeom>
          <a:ln w="12700">
            <a:solidFill>
              <a:srgbClr val="1B1B1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4940553" y="3108705"/>
            <a:ext cx="337185" cy="1943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dirty="0">
                <a:solidFill>
                  <a:srgbClr val="001F5F"/>
                </a:solidFill>
                <a:latin typeface="Arial"/>
                <a:cs typeface="Arial"/>
              </a:rPr>
              <a:t>I</a:t>
            </a:r>
            <a:r>
              <a:rPr sz="1200" b="1" spc="5" dirty="0">
                <a:solidFill>
                  <a:srgbClr val="001F5F"/>
                </a:solidFill>
                <a:latin typeface="Arial"/>
                <a:cs typeface="Arial"/>
              </a:rPr>
              <a:t>P</a:t>
            </a:r>
            <a:r>
              <a:rPr sz="1200" b="1" spc="-25" dirty="0">
                <a:solidFill>
                  <a:srgbClr val="001F5F"/>
                </a:solidFill>
                <a:latin typeface="Arial"/>
                <a:cs typeface="Arial"/>
              </a:rPr>
              <a:t>v</a:t>
            </a:r>
            <a:r>
              <a:rPr sz="1200" b="1" spc="-5" dirty="0">
                <a:solidFill>
                  <a:srgbClr val="001F5F"/>
                </a:solidFill>
                <a:latin typeface="Arial"/>
                <a:cs typeface="Arial"/>
              </a:rPr>
              <a:t>6</a:t>
            </a:r>
            <a:endParaRPr sz="1200">
              <a:latin typeface="Arial"/>
              <a:cs typeface="Arial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4085844" y="2709672"/>
            <a:ext cx="2100072" cy="39623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4110228" y="2714244"/>
            <a:ext cx="2136648" cy="42671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118228" y="2742298"/>
            <a:ext cx="1981200" cy="277495"/>
          </a:xfrm>
          <a:custGeom>
            <a:avLst/>
            <a:gdLst/>
            <a:ahLst/>
            <a:cxnLst/>
            <a:rect l="l" t="t" r="r" b="b"/>
            <a:pathLst>
              <a:path w="1981200" h="277494">
                <a:moveTo>
                  <a:pt x="0" y="276999"/>
                </a:moveTo>
                <a:lnTo>
                  <a:pt x="1981200" y="276999"/>
                </a:lnTo>
                <a:lnTo>
                  <a:pt x="1981200" y="0"/>
                </a:lnTo>
                <a:lnTo>
                  <a:pt x="0" y="0"/>
                </a:lnTo>
                <a:lnTo>
                  <a:pt x="0" y="276999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118228" y="2742298"/>
            <a:ext cx="1981200" cy="277495"/>
          </a:xfrm>
          <a:custGeom>
            <a:avLst/>
            <a:gdLst/>
            <a:ahLst/>
            <a:cxnLst/>
            <a:rect l="l" t="t" r="r" b="b"/>
            <a:pathLst>
              <a:path w="1981200" h="277494">
                <a:moveTo>
                  <a:pt x="0" y="276999"/>
                </a:moveTo>
                <a:lnTo>
                  <a:pt x="1981200" y="276999"/>
                </a:lnTo>
                <a:lnTo>
                  <a:pt x="1981200" y="0"/>
                </a:lnTo>
                <a:lnTo>
                  <a:pt x="0" y="0"/>
                </a:lnTo>
                <a:lnTo>
                  <a:pt x="0" y="276999"/>
                </a:lnTo>
                <a:close/>
              </a:path>
            </a:pathLst>
          </a:custGeom>
          <a:ln w="12700">
            <a:solidFill>
              <a:srgbClr val="1B1B1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4216653" y="2784348"/>
            <a:ext cx="1783714" cy="1943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-5" dirty="0">
                <a:solidFill>
                  <a:srgbClr val="001F5F"/>
                </a:solidFill>
                <a:latin typeface="Arial"/>
                <a:cs typeface="Arial"/>
              </a:rPr>
              <a:t>Distance </a:t>
            </a:r>
            <a:r>
              <a:rPr sz="1200" b="1" spc="-15" dirty="0">
                <a:solidFill>
                  <a:srgbClr val="001F5F"/>
                </a:solidFill>
                <a:latin typeface="Arial"/>
                <a:cs typeface="Arial"/>
              </a:rPr>
              <a:t>Vector</a:t>
            </a:r>
            <a:r>
              <a:rPr sz="1200" b="1" spc="-5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1200" b="1" spc="-5" dirty="0">
                <a:solidFill>
                  <a:srgbClr val="001F5F"/>
                </a:solidFill>
                <a:latin typeface="Arial"/>
                <a:cs typeface="Arial"/>
              </a:rPr>
              <a:t>Routing</a:t>
            </a:r>
            <a:endParaRPr sz="1200">
              <a:latin typeface="Arial"/>
              <a:cs typeface="Arial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4085844" y="2200655"/>
            <a:ext cx="2100072" cy="580644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544567" y="2205227"/>
            <a:ext cx="1222248" cy="60960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118228" y="2233523"/>
            <a:ext cx="1981200" cy="462280"/>
          </a:xfrm>
          <a:custGeom>
            <a:avLst/>
            <a:gdLst/>
            <a:ahLst/>
            <a:cxnLst/>
            <a:rect l="l" t="t" r="r" b="b"/>
            <a:pathLst>
              <a:path w="1981200" h="462280">
                <a:moveTo>
                  <a:pt x="0" y="461670"/>
                </a:moveTo>
                <a:lnTo>
                  <a:pt x="1981200" y="461670"/>
                </a:lnTo>
                <a:lnTo>
                  <a:pt x="1981200" y="0"/>
                </a:lnTo>
                <a:lnTo>
                  <a:pt x="0" y="0"/>
                </a:lnTo>
                <a:lnTo>
                  <a:pt x="0" y="461670"/>
                </a:lnTo>
                <a:close/>
              </a:path>
            </a:pathLst>
          </a:custGeom>
          <a:solidFill>
            <a:srgbClr val="001F5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4118228" y="2233523"/>
            <a:ext cx="1981200" cy="462280"/>
          </a:xfrm>
          <a:custGeom>
            <a:avLst/>
            <a:gdLst/>
            <a:ahLst/>
            <a:cxnLst/>
            <a:rect l="l" t="t" r="r" b="b"/>
            <a:pathLst>
              <a:path w="1981200" h="462280">
                <a:moveTo>
                  <a:pt x="0" y="461670"/>
                </a:moveTo>
                <a:lnTo>
                  <a:pt x="1981200" y="461670"/>
                </a:lnTo>
                <a:lnTo>
                  <a:pt x="1981200" y="0"/>
                </a:lnTo>
                <a:lnTo>
                  <a:pt x="0" y="0"/>
                </a:lnTo>
                <a:lnTo>
                  <a:pt x="0" y="461670"/>
                </a:lnTo>
                <a:close/>
              </a:path>
            </a:pathLst>
          </a:custGeom>
          <a:ln w="12699">
            <a:solidFill>
              <a:srgbClr val="1B1B1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4650994" y="2275332"/>
            <a:ext cx="915669" cy="1943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-5" dirty="0">
                <a:solidFill>
                  <a:srgbClr val="FFFFFF"/>
                </a:solidFill>
                <a:latin typeface="Arial"/>
                <a:cs typeface="Arial"/>
              </a:rPr>
              <a:t>UDP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+</a:t>
            </a:r>
            <a:r>
              <a:rPr sz="1200" b="1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Arial"/>
                <a:cs typeface="Arial"/>
              </a:rPr>
              <a:t>DTLS</a:t>
            </a:r>
            <a:endParaRPr sz="1200">
              <a:latin typeface="Arial"/>
              <a:cs typeface="Arial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4085844" y="1876044"/>
            <a:ext cx="2100072" cy="39776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351020" y="1882139"/>
            <a:ext cx="1610868" cy="426720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18228" y="1909432"/>
            <a:ext cx="1981200" cy="277495"/>
          </a:xfrm>
          <a:custGeom>
            <a:avLst/>
            <a:gdLst/>
            <a:ahLst/>
            <a:cxnLst/>
            <a:rect l="l" t="t" r="r" b="b"/>
            <a:pathLst>
              <a:path w="1981200" h="277494">
                <a:moveTo>
                  <a:pt x="0" y="276999"/>
                </a:moveTo>
                <a:lnTo>
                  <a:pt x="1981200" y="276999"/>
                </a:lnTo>
                <a:lnTo>
                  <a:pt x="1981200" y="0"/>
                </a:lnTo>
                <a:lnTo>
                  <a:pt x="0" y="0"/>
                </a:lnTo>
                <a:lnTo>
                  <a:pt x="0" y="276999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118228" y="1909432"/>
            <a:ext cx="1981200" cy="277495"/>
          </a:xfrm>
          <a:custGeom>
            <a:avLst/>
            <a:gdLst/>
            <a:ahLst/>
            <a:cxnLst/>
            <a:rect l="l" t="t" r="r" b="b"/>
            <a:pathLst>
              <a:path w="1981200" h="277494">
                <a:moveTo>
                  <a:pt x="0" y="276999"/>
                </a:moveTo>
                <a:lnTo>
                  <a:pt x="1981200" y="276999"/>
                </a:lnTo>
                <a:lnTo>
                  <a:pt x="1981200" y="0"/>
                </a:lnTo>
                <a:lnTo>
                  <a:pt x="0" y="0"/>
                </a:lnTo>
                <a:lnTo>
                  <a:pt x="0" y="276999"/>
                </a:lnTo>
                <a:close/>
              </a:path>
            </a:pathLst>
          </a:custGeom>
          <a:ln w="12700">
            <a:solidFill>
              <a:srgbClr val="1B1B1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 txBox="1"/>
          <p:nvPr/>
        </p:nvSpPr>
        <p:spPr>
          <a:xfrm>
            <a:off x="4457446" y="1951354"/>
            <a:ext cx="1303655" cy="1943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-5" dirty="0">
                <a:solidFill>
                  <a:srgbClr val="001F5F"/>
                </a:solidFill>
                <a:latin typeface="Arial"/>
                <a:cs typeface="Arial"/>
              </a:rPr>
              <a:t>Application</a:t>
            </a:r>
            <a:r>
              <a:rPr sz="1200" b="1" spc="-2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1200" b="1" spc="-10" dirty="0">
                <a:solidFill>
                  <a:srgbClr val="001F5F"/>
                </a:solidFill>
                <a:latin typeface="Arial"/>
                <a:cs typeface="Arial"/>
              </a:rPr>
              <a:t>Layer</a:t>
            </a:r>
            <a:endParaRPr sz="1200">
              <a:latin typeface="Arial"/>
              <a:cs typeface="Aria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6637908" y="3761600"/>
            <a:ext cx="1981200" cy="739140"/>
          </a:xfrm>
          <a:prstGeom prst="rect">
            <a:avLst/>
          </a:prstGeom>
          <a:ln w="9524">
            <a:solidFill>
              <a:srgbClr val="1B1B1B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1700">
              <a:latin typeface="Times New Roman"/>
              <a:cs typeface="Times New Roman"/>
            </a:endParaRPr>
          </a:p>
          <a:p>
            <a:pPr marL="132080">
              <a:lnSpc>
                <a:spcPct val="100000"/>
              </a:lnSpc>
            </a:pP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IEEE </a:t>
            </a:r>
            <a:r>
              <a:rPr sz="1400" b="1" spc="-5" dirty="0">
                <a:solidFill>
                  <a:srgbClr val="363636"/>
                </a:solidFill>
                <a:latin typeface="Arial"/>
                <a:cs typeface="Arial"/>
              </a:rPr>
              <a:t>802.15.4</a:t>
            </a:r>
            <a:r>
              <a:rPr sz="1400" b="1" spc="-9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63636"/>
                </a:solidFill>
                <a:latin typeface="Arial"/>
                <a:cs typeface="Arial"/>
              </a:rPr>
              <a:t>(2006)</a:t>
            </a:r>
            <a:endParaRPr sz="1400">
              <a:latin typeface="Arial"/>
              <a:cs typeface="Arial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6637908" y="3245764"/>
            <a:ext cx="1981200" cy="431165"/>
          </a:xfrm>
          <a:prstGeom prst="rect">
            <a:avLst/>
          </a:prstGeom>
          <a:ln w="9524">
            <a:solidFill>
              <a:srgbClr val="1B1B1B"/>
            </a:solidFill>
          </a:ln>
        </p:spPr>
        <p:txBody>
          <a:bodyPr vert="horz" wrap="square" lIns="0" tIns="38100" rIns="0" bIns="0" rtlCol="0">
            <a:spAutoFit/>
          </a:bodyPr>
          <a:lstStyle/>
          <a:p>
            <a:pPr marL="1270" algn="ctr">
              <a:lnSpc>
                <a:spcPct val="100000"/>
              </a:lnSpc>
              <a:spcBef>
                <a:spcPts val="300"/>
              </a:spcBef>
            </a:pPr>
            <a:r>
              <a:rPr sz="1100" b="1" spc="-5" dirty="0">
                <a:solidFill>
                  <a:srgbClr val="363636"/>
                </a:solidFill>
                <a:latin typeface="Arial"/>
                <a:cs typeface="Arial"/>
              </a:rPr>
              <a:t>RFC 4944, RFC 4862,</a:t>
            </a:r>
            <a:r>
              <a:rPr sz="1100" b="1" spc="-3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100" b="1" spc="-5" dirty="0">
                <a:solidFill>
                  <a:srgbClr val="363636"/>
                </a:solidFill>
                <a:latin typeface="Arial"/>
                <a:cs typeface="Arial"/>
              </a:rPr>
              <a:t>RFC</a:t>
            </a:r>
            <a:endParaRPr sz="1100">
              <a:latin typeface="Arial"/>
              <a:cs typeface="Arial"/>
            </a:endParaRPr>
          </a:p>
          <a:p>
            <a:pPr marL="1905" algn="ctr">
              <a:lnSpc>
                <a:spcPct val="100000"/>
              </a:lnSpc>
            </a:pPr>
            <a:r>
              <a:rPr sz="1100" b="1" spc="-5" dirty="0">
                <a:solidFill>
                  <a:srgbClr val="363636"/>
                </a:solidFill>
                <a:latin typeface="Arial"/>
                <a:cs typeface="Arial"/>
              </a:rPr>
              <a:t>6282, RFC</a:t>
            </a:r>
            <a:r>
              <a:rPr sz="1100" b="1" spc="-6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100" b="1" dirty="0">
                <a:solidFill>
                  <a:srgbClr val="363636"/>
                </a:solidFill>
                <a:latin typeface="Arial"/>
                <a:cs typeface="Arial"/>
              </a:rPr>
              <a:t>6775</a:t>
            </a:r>
            <a:endParaRPr sz="1100">
              <a:latin typeface="Arial"/>
              <a:cs typeface="Arial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6637908" y="2899295"/>
            <a:ext cx="1981200" cy="261620"/>
          </a:xfrm>
          <a:prstGeom prst="rect">
            <a:avLst/>
          </a:prstGeom>
          <a:ln w="9524">
            <a:solidFill>
              <a:srgbClr val="1B1B1B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marL="310515">
              <a:lnSpc>
                <a:spcPct val="100000"/>
              </a:lnSpc>
              <a:spcBef>
                <a:spcPts val="295"/>
              </a:spcBef>
            </a:pPr>
            <a:r>
              <a:rPr sz="1100" b="1" spc="-5" dirty="0">
                <a:solidFill>
                  <a:srgbClr val="363636"/>
                </a:solidFill>
                <a:latin typeface="Arial"/>
                <a:cs typeface="Arial"/>
              </a:rPr>
              <a:t>RFC 1058, RFC</a:t>
            </a:r>
            <a:r>
              <a:rPr sz="1100" b="1" spc="-5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100" b="1" dirty="0">
                <a:solidFill>
                  <a:srgbClr val="363636"/>
                </a:solidFill>
                <a:latin typeface="Arial"/>
                <a:cs typeface="Arial"/>
              </a:rPr>
              <a:t>2080</a:t>
            </a:r>
            <a:endParaRPr sz="1100">
              <a:latin typeface="Arial"/>
              <a:cs typeface="Arial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6637908" y="2214283"/>
            <a:ext cx="1981200" cy="600710"/>
          </a:xfrm>
          <a:prstGeom prst="rect">
            <a:avLst/>
          </a:prstGeom>
          <a:ln w="9525">
            <a:solidFill>
              <a:srgbClr val="1B1B1B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95"/>
              </a:spcBef>
            </a:pPr>
            <a:r>
              <a:rPr sz="1100" b="1" spc="-5" dirty="0">
                <a:solidFill>
                  <a:srgbClr val="363636"/>
                </a:solidFill>
                <a:latin typeface="Arial"/>
                <a:cs typeface="Arial"/>
              </a:rPr>
              <a:t>RFC </a:t>
            </a:r>
            <a:r>
              <a:rPr sz="1100" b="1" dirty="0">
                <a:solidFill>
                  <a:srgbClr val="363636"/>
                </a:solidFill>
                <a:latin typeface="Arial"/>
                <a:cs typeface="Arial"/>
              </a:rPr>
              <a:t>768, </a:t>
            </a:r>
            <a:r>
              <a:rPr sz="1100" b="1" spc="-5" dirty="0">
                <a:solidFill>
                  <a:srgbClr val="363636"/>
                </a:solidFill>
                <a:latin typeface="Arial"/>
                <a:cs typeface="Arial"/>
              </a:rPr>
              <a:t>RFC 6347,</a:t>
            </a:r>
            <a:r>
              <a:rPr sz="1100" b="1" spc="-55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100" b="1" spc="-5" dirty="0">
                <a:solidFill>
                  <a:srgbClr val="363636"/>
                </a:solidFill>
                <a:latin typeface="Arial"/>
                <a:cs typeface="Arial"/>
              </a:rPr>
              <a:t>RFC</a:t>
            </a:r>
            <a:endParaRPr sz="11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1100" b="1" spc="-5" dirty="0">
                <a:solidFill>
                  <a:srgbClr val="363636"/>
                </a:solidFill>
                <a:latin typeface="Arial"/>
                <a:cs typeface="Arial"/>
              </a:rPr>
              <a:t>4279, RFC 4492, RFC</a:t>
            </a:r>
            <a:r>
              <a:rPr sz="1100" b="1" spc="-2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100" b="1" spc="-5" dirty="0">
                <a:solidFill>
                  <a:srgbClr val="363636"/>
                </a:solidFill>
                <a:latin typeface="Arial"/>
                <a:cs typeface="Arial"/>
              </a:rPr>
              <a:t>3315,</a:t>
            </a:r>
            <a:endParaRPr sz="1100">
              <a:latin typeface="Arial"/>
              <a:cs typeface="Arial"/>
            </a:endParaRPr>
          </a:p>
          <a:p>
            <a:pPr marL="1905" algn="ctr">
              <a:lnSpc>
                <a:spcPct val="100000"/>
              </a:lnSpc>
            </a:pPr>
            <a:r>
              <a:rPr sz="1100" b="1" spc="-5" dirty="0">
                <a:solidFill>
                  <a:srgbClr val="363636"/>
                </a:solidFill>
                <a:latin typeface="Arial"/>
                <a:cs typeface="Arial"/>
              </a:rPr>
              <a:t>RFC</a:t>
            </a:r>
            <a:r>
              <a:rPr sz="1100" b="1" spc="-80" dirty="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sz="1100" b="1" dirty="0">
                <a:solidFill>
                  <a:srgbClr val="363636"/>
                </a:solidFill>
                <a:latin typeface="Arial"/>
                <a:cs typeface="Arial"/>
              </a:rPr>
              <a:t>5007</a:t>
            </a:r>
            <a:endParaRPr sz="1100">
              <a:latin typeface="Arial"/>
              <a:cs typeface="Arial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4711065" y="1275334"/>
            <a:ext cx="788035" cy="2851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b="1" spc="5" dirty="0">
                <a:solidFill>
                  <a:srgbClr val="FF0000"/>
                </a:solidFill>
                <a:latin typeface="Arial"/>
                <a:cs typeface="Arial"/>
              </a:rPr>
              <a:t>Th</a:t>
            </a:r>
            <a:r>
              <a:rPr sz="1800" b="1" spc="-5" dirty="0">
                <a:solidFill>
                  <a:srgbClr val="FF0000"/>
                </a:solidFill>
                <a:latin typeface="Arial"/>
                <a:cs typeface="Arial"/>
              </a:rPr>
              <a:t>r</a:t>
            </a:r>
            <a:r>
              <a:rPr sz="1800" b="1" spc="-15" dirty="0">
                <a:solidFill>
                  <a:srgbClr val="FF0000"/>
                </a:solidFill>
                <a:latin typeface="Arial"/>
                <a:cs typeface="Arial"/>
              </a:rPr>
              <a:t>e</a:t>
            </a:r>
            <a:r>
              <a:rPr sz="1800" b="1" spc="-5" dirty="0">
                <a:solidFill>
                  <a:srgbClr val="FF0000"/>
                </a:solidFill>
                <a:latin typeface="Arial"/>
                <a:cs typeface="Arial"/>
              </a:rPr>
              <a:t>ad</a:t>
            </a:r>
            <a:endParaRPr sz="1800">
              <a:latin typeface="Arial"/>
              <a:cs typeface="Arial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7133081" y="1227073"/>
            <a:ext cx="1016635" cy="2851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b="1" spc="-5" dirty="0">
                <a:solidFill>
                  <a:srgbClr val="1B1B1B"/>
                </a:solidFill>
                <a:latin typeface="Arial"/>
                <a:cs typeface="Arial"/>
              </a:rPr>
              <a:t>Standard</a:t>
            </a:r>
            <a:endParaRPr sz="1800">
              <a:latin typeface="Arial"/>
              <a:cs typeface="Arial"/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4085844" y="3357371"/>
            <a:ext cx="2100072" cy="396239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4640579" y="3361944"/>
            <a:ext cx="1031748" cy="426719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4118228" y="3390379"/>
            <a:ext cx="1981200" cy="277495"/>
          </a:xfrm>
          <a:custGeom>
            <a:avLst/>
            <a:gdLst/>
            <a:ahLst/>
            <a:cxnLst/>
            <a:rect l="l" t="t" r="r" b="b"/>
            <a:pathLst>
              <a:path w="1981200" h="277495">
                <a:moveTo>
                  <a:pt x="0" y="276999"/>
                </a:moveTo>
                <a:lnTo>
                  <a:pt x="1981200" y="276999"/>
                </a:lnTo>
                <a:lnTo>
                  <a:pt x="1981200" y="0"/>
                </a:lnTo>
                <a:lnTo>
                  <a:pt x="0" y="0"/>
                </a:lnTo>
                <a:lnTo>
                  <a:pt x="0" y="276999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4118228" y="3390379"/>
            <a:ext cx="1981200" cy="277495"/>
          </a:xfrm>
          <a:custGeom>
            <a:avLst/>
            <a:gdLst/>
            <a:ahLst/>
            <a:cxnLst/>
            <a:rect l="l" t="t" r="r" b="b"/>
            <a:pathLst>
              <a:path w="1981200" h="277495">
                <a:moveTo>
                  <a:pt x="0" y="276999"/>
                </a:moveTo>
                <a:lnTo>
                  <a:pt x="1981200" y="276999"/>
                </a:lnTo>
                <a:lnTo>
                  <a:pt x="1981200" y="0"/>
                </a:lnTo>
                <a:lnTo>
                  <a:pt x="0" y="0"/>
                </a:lnTo>
                <a:lnTo>
                  <a:pt x="0" y="276999"/>
                </a:lnTo>
                <a:close/>
              </a:path>
            </a:pathLst>
          </a:custGeom>
          <a:ln w="12700">
            <a:solidFill>
              <a:srgbClr val="1B1B1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 txBox="1"/>
          <p:nvPr/>
        </p:nvSpPr>
        <p:spPr>
          <a:xfrm>
            <a:off x="4747005" y="3432683"/>
            <a:ext cx="725805" cy="1943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-5" dirty="0">
                <a:solidFill>
                  <a:srgbClr val="001F5F"/>
                </a:solidFill>
                <a:latin typeface="Arial"/>
                <a:cs typeface="Arial"/>
              </a:rPr>
              <a:t>6Lo</a:t>
            </a:r>
            <a:r>
              <a:rPr sz="1200" b="1" spc="25" dirty="0">
                <a:solidFill>
                  <a:srgbClr val="001F5F"/>
                </a:solidFill>
                <a:latin typeface="Arial"/>
                <a:cs typeface="Arial"/>
              </a:rPr>
              <a:t>w</a:t>
            </a:r>
            <a:r>
              <a:rPr sz="1200" b="1" spc="-85" dirty="0">
                <a:solidFill>
                  <a:srgbClr val="001F5F"/>
                </a:solidFill>
                <a:latin typeface="Arial"/>
                <a:cs typeface="Arial"/>
              </a:rPr>
              <a:t>P</a:t>
            </a:r>
            <a:r>
              <a:rPr sz="1200" b="1" spc="-45" dirty="0">
                <a:solidFill>
                  <a:srgbClr val="001F5F"/>
                </a:solidFill>
                <a:latin typeface="Arial"/>
                <a:cs typeface="Arial"/>
              </a:rPr>
              <a:t>A</a:t>
            </a:r>
            <a:r>
              <a:rPr sz="1200" b="1" spc="-5" dirty="0">
                <a:solidFill>
                  <a:srgbClr val="001F5F"/>
                </a:solidFill>
                <a:latin typeface="Arial"/>
                <a:cs typeface="Arial"/>
              </a:rPr>
              <a:t>N</a:t>
            </a:r>
            <a:endParaRPr sz="1200">
              <a:latin typeface="Arial"/>
              <a:cs typeface="Arial"/>
            </a:endParaRPr>
          </a:p>
        </p:txBody>
      </p:sp>
      <p:sp>
        <p:nvSpPr>
          <p:cNvPr id="57" name="投影片編號版面配置區 5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37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140091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87624" y="195486"/>
            <a:ext cx="7793037" cy="575071"/>
          </a:xfrm>
        </p:spPr>
        <p:txBody>
          <a:bodyPr>
            <a:noAutofit/>
          </a:bodyPr>
          <a:lstStyle/>
          <a:p>
            <a:r>
              <a:rPr lang="en-US" altLang="zh-TW" sz="3200" dirty="0" smtClean="0"/>
              <a:t>oneM2M – The Common Service Layer</a:t>
            </a:r>
            <a:endParaRPr lang="zh-TW" altLang="en-US" sz="3200" dirty="0"/>
          </a:p>
        </p:txBody>
      </p:sp>
      <p:pic>
        <p:nvPicPr>
          <p:cNvPr id="1034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020209"/>
            <a:ext cx="5957094" cy="4013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38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8449795"/>
      </p:ext>
    </p:extLst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 smtClean="0"/>
              <a:t>oneM2M – Common Service Functions</a:t>
            </a:r>
            <a:endParaRPr lang="zh-TW" altLang="en-US" sz="3200" dirty="0"/>
          </a:p>
        </p:txBody>
      </p:sp>
      <p:pic>
        <p:nvPicPr>
          <p:cNvPr id="1044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5390" y="1022089"/>
            <a:ext cx="6556970" cy="3614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39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3748956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Requirements for </a:t>
            </a:r>
            <a:r>
              <a:rPr lang="en-US" altLang="zh-TW" dirty="0" err="1"/>
              <a:t>IoT</a:t>
            </a:r>
            <a:r>
              <a:rPr lang="en-US" altLang="zh-TW" dirty="0"/>
              <a:t> Architecture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800" dirty="0"/>
              <a:t>Technology Reuse and Modularity</a:t>
            </a:r>
          </a:p>
          <a:p>
            <a:pPr lvl="1"/>
            <a:r>
              <a:rPr lang="en-US" altLang="zh-TW" sz="2400" dirty="0"/>
              <a:t>Software, networks, protocols, data models</a:t>
            </a:r>
          </a:p>
          <a:p>
            <a:pPr lvl="1"/>
            <a:r>
              <a:rPr lang="en-US" altLang="zh-TW" sz="2400" dirty="0"/>
              <a:t>Across vendors in a vertical application segment</a:t>
            </a:r>
          </a:p>
          <a:p>
            <a:pPr lvl="1"/>
            <a:r>
              <a:rPr lang="en-US" altLang="zh-TW" sz="2400" dirty="0"/>
              <a:t>Across diverse vertical application </a:t>
            </a:r>
            <a:r>
              <a:rPr lang="en-US" altLang="zh-TW" sz="2400" dirty="0" smtClean="0"/>
              <a:t>segments</a:t>
            </a:r>
          </a:p>
          <a:p>
            <a:pPr lvl="1"/>
            <a:endParaRPr lang="en-US" altLang="zh-TW" sz="2400" dirty="0"/>
          </a:p>
          <a:p>
            <a:r>
              <a:rPr lang="en-US" altLang="zh-TW" sz="2800" dirty="0"/>
              <a:t>Low Barrier to Innovation</a:t>
            </a:r>
          </a:p>
          <a:p>
            <a:pPr lvl="1"/>
            <a:r>
              <a:rPr lang="en-US" altLang="zh-TW" sz="2400" dirty="0"/>
              <a:t>Anyone can participate and innovate</a:t>
            </a:r>
          </a:p>
          <a:p>
            <a:endParaRPr lang="zh-TW" altLang="en-US" sz="280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505386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pc="-50" dirty="0" smtClean="0"/>
              <a:t>oneM2M – Technical</a:t>
            </a:r>
            <a:r>
              <a:rPr lang="en-US" altLang="zh-TW" spc="-65" dirty="0" smtClean="0"/>
              <a:t> </a:t>
            </a:r>
            <a:r>
              <a:rPr lang="en-US" altLang="zh-TW" spc="-10" dirty="0"/>
              <a:t>Reports</a:t>
            </a:r>
            <a:endParaRPr lang="zh-TW" altLang="en-US" dirty="0"/>
          </a:p>
        </p:txBody>
      </p:sp>
      <p:pic>
        <p:nvPicPr>
          <p:cNvPr id="1054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026748"/>
            <a:ext cx="6013227" cy="3345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40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93822227"/>
      </p:ext>
    </p:extLst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spc="-50" dirty="0"/>
              <a:t>oneM2M – </a:t>
            </a:r>
            <a:r>
              <a:rPr lang="en-US" altLang="zh-TW" sz="3600" spc="-50" dirty="0" smtClean="0"/>
              <a:t>Technical</a:t>
            </a:r>
            <a:r>
              <a:rPr lang="en-US" altLang="zh-TW" sz="3600" spc="-75" dirty="0" smtClean="0"/>
              <a:t> </a:t>
            </a:r>
            <a:r>
              <a:rPr lang="en-US" altLang="zh-TW" sz="3600" spc="-5" dirty="0"/>
              <a:t>Specifications</a:t>
            </a:r>
            <a:endParaRPr lang="zh-TW" altLang="en-US" sz="3600" dirty="0"/>
          </a:p>
        </p:txBody>
      </p:sp>
      <p:pic>
        <p:nvPicPr>
          <p:cNvPr id="1064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117334"/>
            <a:ext cx="6374853" cy="3544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41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51159498"/>
      </p:ext>
    </p:extLst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 smtClean="0"/>
              <a:t>oneM2M – Use </a:t>
            </a:r>
            <a:r>
              <a:rPr lang="en-US" altLang="zh-TW" sz="3200" dirty="0"/>
              <a:t>Cases &amp;</a:t>
            </a:r>
            <a:r>
              <a:rPr lang="en-US" altLang="zh-TW" sz="3200" spc="-75" dirty="0"/>
              <a:t> </a:t>
            </a:r>
            <a:r>
              <a:rPr lang="en-US" altLang="zh-TW" sz="3200" spc="-15" dirty="0"/>
              <a:t>Requirements</a:t>
            </a:r>
            <a:endParaRPr lang="zh-TW" altLang="en-US" sz="3200" dirty="0"/>
          </a:p>
        </p:txBody>
      </p:sp>
      <p:pic>
        <p:nvPicPr>
          <p:cNvPr id="1075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188" y="954902"/>
            <a:ext cx="5788124" cy="3993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42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6513565"/>
      </p:ext>
    </p:extLst>
  </p:cSld>
  <p:clrMapOvr>
    <a:masterClrMapping/>
  </p:clrMapOvr>
  <p:transition spd="slow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oneM2M - Architecture</a:t>
            </a:r>
            <a:endParaRPr lang="zh-TW" altLang="en-US" dirty="0"/>
          </a:p>
        </p:txBody>
      </p:sp>
      <p:pic>
        <p:nvPicPr>
          <p:cNvPr id="10854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138100"/>
            <a:ext cx="7362403" cy="38819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43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29967971"/>
      </p:ext>
    </p:extLst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oneM2M - Architecture</a:t>
            </a:r>
            <a:endParaRPr lang="zh-TW" altLang="en-US" dirty="0"/>
          </a:p>
        </p:txBody>
      </p:sp>
      <p:pic>
        <p:nvPicPr>
          <p:cNvPr id="1095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827268"/>
            <a:ext cx="7670502" cy="42320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44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31916923"/>
      </p:ext>
    </p:extLst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ETSI M2M - High Level Architecture</a:t>
            </a:r>
            <a:endParaRPr lang="zh-TW" altLang="en-US" sz="3200" dirty="0"/>
          </a:p>
        </p:txBody>
      </p:sp>
      <p:pic>
        <p:nvPicPr>
          <p:cNvPr id="1105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843558"/>
            <a:ext cx="6856189" cy="4192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t>45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27567325"/>
      </p:ext>
    </p:extLst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50939" y="-27794"/>
            <a:ext cx="7793037" cy="763600"/>
          </a:xfrm>
          <a:prstGeom prst="rect">
            <a:avLst/>
          </a:prstGeom>
        </p:spPr>
        <p:txBody>
          <a:bodyPr vert="horz" wrap="square" lIns="0" tIns="207575" rIns="0" bIns="0" rtlCol="0">
            <a:spAutoFit/>
          </a:bodyPr>
          <a:lstStyle/>
          <a:p>
            <a:pPr marL="10175"/>
            <a:r>
              <a:rPr lang="en-US" dirty="0" smtClean="0"/>
              <a:t>ETSI </a:t>
            </a:r>
            <a:r>
              <a:rPr dirty="0" smtClean="0"/>
              <a:t>M2M</a:t>
            </a:r>
            <a:r>
              <a:rPr spc="-76" dirty="0" smtClean="0"/>
              <a:t> </a:t>
            </a:r>
            <a:r>
              <a:rPr lang="en-US" spc="-76" dirty="0" smtClean="0"/>
              <a:t>- </a:t>
            </a:r>
            <a:r>
              <a:rPr lang="en-US" dirty="0" smtClean="0"/>
              <a:t>A</a:t>
            </a:r>
            <a:r>
              <a:rPr dirty="0" smtClean="0"/>
              <a:t>rchitecture</a:t>
            </a:r>
            <a:endParaRPr dirty="0"/>
          </a:p>
        </p:txBody>
      </p:sp>
      <p:pic>
        <p:nvPicPr>
          <p:cNvPr id="1116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962200"/>
            <a:ext cx="7867153" cy="3947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46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448836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ETSI M2M - Example</a:t>
            </a:r>
            <a:endParaRPr lang="zh-TW" altLang="en-US" dirty="0"/>
          </a:p>
        </p:txBody>
      </p:sp>
      <p:pic>
        <p:nvPicPr>
          <p:cNvPr id="11264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627534"/>
            <a:ext cx="7333828" cy="44786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47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3434262"/>
      </p:ext>
    </p:extLst>
  </p:cSld>
  <p:clrMapOvr>
    <a:masterClrMapping/>
  </p:clrMapOvr>
  <p:transition spd="slow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 smtClean="0"/>
              <a:t>ETSI M2M – High Level Deployment</a:t>
            </a:r>
            <a:endParaRPr lang="zh-TW" altLang="en-US" sz="3200" dirty="0"/>
          </a:p>
        </p:txBody>
      </p:sp>
      <p:pic>
        <p:nvPicPr>
          <p:cNvPr id="1136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843558"/>
            <a:ext cx="6810152" cy="41304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48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39970409"/>
      </p:ext>
    </p:extLst>
  </p:cSld>
  <p:clrMapOvr>
    <a:masterClrMapping/>
  </p:clrMapOvr>
  <p:transition spd="slow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IEEE P2413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TW" dirty="0" smtClean="0"/>
              <a:t>Focus </a:t>
            </a:r>
            <a:r>
              <a:rPr lang="en-US" altLang="zh-TW" dirty="0"/>
              <a:t>to integrate market  needs with the developing </a:t>
            </a:r>
            <a:r>
              <a:rPr lang="en-US" altLang="zh-TW" dirty="0" err="1"/>
              <a:t>IoT</a:t>
            </a:r>
            <a:r>
              <a:rPr lang="en-US" altLang="zh-TW" dirty="0"/>
              <a:t> technology </a:t>
            </a:r>
            <a:r>
              <a:rPr lang="en-US" altLang="zh-TW" dirty="0" smtClean="0"/>
              <a:t>landscape</a:t>
            </a:r>
          </a:p>
          <a:p>
            <a:r>
              <a:rPr lang="en-US" altLang="zh-TW" dirty="0" smtClean="0"/>
              <a:t>Define </a:t>
            </a:r>
            <a:r>
              <a:rPr lang="en-US" altLang="zh-TW" dirty="0"/>
              <a:t>an Architectural Framework for the </a:t>
            </a:r>
            <a:r>
              <a:rPr lang="en-US" altLang="zh-TW" dirty="0" err="1" smtClean="0"/>
              <a:t>IoT</a:t>
            </a:r>
            <a:endParaRPr lang="en-US" altLang="zh-TW" dirty="0" smtClean="0"/>
          </a:p>
          <a:p>
            <a:pPr lvl="1"/>
            <a:r>
              <a:rPr lang="en-US" altLang="zh-TW" dirty="0"/>
              <a:t>descriptions of various </a:t>
            </a:r>
            <a:r>
              <a:rPr lang="en-US" altLang="zh-TW" dirty="0" err="1"/>
              <a:t>IoT</a:t>
            </a:r>
            <a:r>
              <a:rPr lang="en-US" altLang="zh-TW" dirty="0"/>
              <a:t> </a:t>
            </a:r>
            <a:r>
              <a:rPr lang="en-US" altLang="zh-TW" dirty="0" smtClean="0"/>
              <a:t>domains</a:t>
            </a:r>
          </a:p>
          <a:p>
            <a:pPr lvl="1"/>
            <a:r>
              <a:rPr lang="en-US" altLang="zh-TW" dirty="0" smtClean="0"/>
              <a:t>definitions </a:t>
            </a:r>
            <a:r>
              <a:rPr lang="en-US" altLang="zh-TW" dirty="0"/>
              <a:t>of </a:t>
            </a:r>
            <a:r>
              <a:rPr lang="en-US" altLang="zh-TW" dirty="0" err="1" smtClean="0"/>
              <a:t>IoT</a:t>
            </a:r>
            <a:r>
              <a:rPr lang="en-US" altLang="zh-TW" dirty="0" smtClean="0"/>
              <a:t> domain abstractions</a:t>
            </a:r>
          </a:p>
          <a:p>
            <a:pPr lvl="1"/>
            <a:r>
              <a:rPr lang="en-US" altLang="zh-TW" dirty="0"/>
              <a:t>identification of commonalities  between different </a:t>
            </a:r>
            <a:r>
              <a:rPr lang="en-US" altLang="zh-TW" dirty="0" err="1"/>
              <a:t>IoT</a:t>
            </a:r>
            <a:r>
              <a:rPr lang="en-US" altLang="zh-TW" dirty="0"/>
              <a:t> domains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49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41508861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IoT</a:t>
            </a:r>
            <a:r>
              <a:rPr lang="en-US" altLang="zh-TW" dirty="0" smtClean="0"/>
              <a:t> Service Frameworks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zh-TW" dirty="0" smtClean="0"/>
              <a:t>The goal – providing same qualities as web services to </a:t>
            </a:r>
            <a:r>
              <a:rPr lang="en-US" altLang="zh-TW" dirty="0" err="1" smtClean="0"/>
              <a:t>IoT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dirty="0"/>
              <a:t>In the context of the Internet and the WWW</a:t>
            </a:r>
          </a:p>
          <a:p>
            <a:pPr lvl="1"/>
            <a:r>
              <a:rPr lang="en-US" altLang="zh-TW" dirty="0"/>
              <a:t>Any Web Browser works with any web service, more or less</a:t>
            </a:r>
          </a:p>
          <a:p>
            <a:pPr lvl="1"/>
            <a:r>
              <a:rPr lang="en-US" altLang="zh-TW" dirty="0"/>
              <a:t>Regardless of wire protocols used in the network</a:t>
            </a:r>
          </a:p>
          <a:p>
            <a:pPr lvl="1"/>
            <a:r>
              <a:rPr lang="en-US" altLang="zh-TW" dirty="0"/>
              <a:t>Regardless of the data models and content types</a:t>
            </a:r>
          </a:p>
          <a:p>
            <a:pPr lvl="1"/>
            <a:r>
              <a:rPr lang="en-US" altLang="zh-TW" dirty="0"/>
              <a:t>Across vertical application segments</a:t>
            </a:r>
          </a:p>
          <a:p>
            <a:pPr lvl="1"/>
            <a:r>
              <a:rPr lang="en-US" altLang="zh-TW" dirty="0"/>
              <a:t>The WWW scales to planetary size</a:t>
            </a:r>
          </a:p>
          <a:p>
            <a:pPr lvl="1"/>
            <a:r>
              <a:rPr lang="en-US" altLang="zh-TW" dirty="0"/>
              <a:t>Low barrier to Innovation</a:t>
            </a:r>
          </a:p>
          <a:p>
            <a:endParaRPr lang="en-US" altLang="zh-TW" dirty="0" smtClean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560319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IEEE P2413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TW" dirty="0"/>
              <a:t>The Architectural Framework for </a:t>
            </a:r>
            <a:r>
              <a:rPr lang="en-US" altLang="zh-TW" dirty="0" err="1"/>
              <a:t>IoT</a:t>
            </a:r>
            <a:r>
              <a:rPr lang="en-US" altLang="zh-TW" dirty="0"/>
              <a:t> </a:t>
            </a:r>
            <a:r>
              <a:rPr lang="en-US" altLang="zh-TW" dirty="0" smtClean="0"/>
              <a:t>provides</a:t>
            </a:r>
          </a:p>
          <a:p>
            <a:pPr lvl="1"/>
            <a:r>
              <a:rPr lang="en-US" altLang="zh-TW" dirty="0"/>
              <a:t>reference </a:t>
            </a:r>
            <a:r>
              <a:rPr lang="en-US" altLang="zh-TW" dirty="0" smtClean="0"/>
              <a:t>model</a:t>
            </a:r>
          </a:p>
          <a:p>
            <a:pPr lvl="2"/>
            <a:r>
              <a:rPr lang="en-US" altLang="zh-TW" dirty="0" smtClean="0"/>
              <a:t>defines </a:t>
            </a:r>
            <a:r>
              <a:rPr lang="en-US" altLang="zh-TW" dirty="0"/>
              <a:t>relationships among various </a:t>
            </a:r>
            <a:r>
              <a:rPr lang="en-US" altLang="zh-TW" dirty="0" err="1"/>
              <a:t>IoT</a:t>
            </a:r>
            <a:r>
              <a:rPr lang="en-US" altLang="zh-TW" dirty="0"/>
              <a:t>  domains </a:t>
            </a:r>
            <a:endParaRPr lang="en-US" altLang="zh-TW" dirty="0" smtClean="0"/>
          </a:p>
          <a:p>
            <a:pPr lvl="1"/>
            <a:r>
              <a:rPr lang="en-US" altLang="zh-TW" dirty="0"/>
              <a:t>reference </a:t>
            </a:r>
            <a:r>
              <a:rPr lang="en-US" altLang="zh-TW" dirty="0" smtClean="0"/>
              <a:t>architecture</a:t>
            </a:r>
          </a:p>
          <a:p>
            <a:pPr lvl="2"/>
            <a:r>
              <a:rPr lang="en-US" altLang="zh-TW" dirty="0"/>
              <a:t>builds upon the reference model</a:t>
            </a:r>
          </a:p>
          <a:p>
            <a:pPr lvl="2"/>
            <a:r>
              <a:rPr lang="en-US" altLang="zh-TW" dirty="0"/>
              <a:t>defines basic architectural building blocks and their ability to be  integrated into multi-tiered systems</a:t>
            </a:r>
          </a:p>
          <a:p>
            <a:pPr lvl="2"/>
            <a:r>
              <a:rPr lang="en-US" altLang="zh-TW" dirty="0"/>
              <a:t>addresses how to document and mitigate architecture divergence.</a:t>
            </a:r>
          </a:p>
          <a:p>
            <a:pPr lvl="2"/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50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64869512"/>
      </p:ext>
    </p:extLst>
  </p:cSld>
  <p:clrMapOvr>
    <a:masterClrMapping/>
  </p:clrMapOvr>
  <p:transition spd="slow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50939" y="-71568"/>
            <a:ext cx="7793037" cy="807374"/>
          </a:xfrm>
          <a:prstGeom prst="rect">
            <a:avLst/>
          </a:prstGeom>
        </p:spPr>
        <p:txBody>
          <a:bodyPr vert="horz" wrap="square" lIns="0" tIns="372846" rIns="0" bIns="0" rtlCol="0">
            <a:spAutoFit/>
          </a:bodyPr>
          <a:lstStyle/>
          <a:p>
            <a:pPr marL="16510">
              <a:lnSpc>
                <a:spcPct val="100000"/>
              </a:lnSpc>
            </a:pPr>
            <a:r>
              <a:rPr sz="2800" dirty="0"/>
              <a:t>IEEE P2413</a:t>
            </a:r>
            <a:r>
              <a:rPr sz="2800" spc="-60" dirty="0"/>
              <a:t> </a:t>
            </a:r>
            <a:r>
              <a:rPr sz="2800" spc="-5" dirty="0"/>
              <a:t>Definitions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383540" y="891728"/>
            <a:ext cx="668337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235" indent="-343535">
              <a:lnSpc>
                <a:spcPct val="100000"/>
              </a:lnSpc>
              <a:buChar char="•"/>
              <a:tabLst>
                <a:tab pos="355600" algn="l"/>
                <a:tab pos="356235" algn="l"/>
              </a:tabLst>
            </a:pPr>
            <a:r>
              <a:rPr sz="2000" dirty="0">
                <a:latin typeface="Verdana"/>
                <a:cs typeface="Verdana"/>
              </a:rPr>
              <a:t>The Group accepted the definition of the</a:t>
            </a:r>
            <a:r>
              <a:rPr sz="2000" spc="-100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“Thing”:</a:t>
            </a:r>
          </a:p>
        </p:txBody>
      </p:sp>
      <p:sp>
        <p:nvSpPr>
          <p:cNvPr id="4" name="object 4"/>
          <p:cNvSpPr/>
          <p:nvPr/>
        </p:nvSpPr>
        <p:spPr>
          <a:xfrm>
            <a:off x="2063976" y="2917800"/>
            <a:ext cx="1969608" cy="16701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726456" y="3014364"/>
            <a:ext cx="6502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spc="-5" dirty="0">
                <a:solidFill>
                  <a:srgbClr val="595959"/>
                </a:solidFill>
                <a:latin typeface="Cambria"/>
                <a:cs typeface="Cambria"/>
              </a:rPr>
              <a:t>Security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671964" y="3449438"/>
            <a:ext cx="890269" cy="1384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spc="-5" dirty="0">
                <a:solidFill>
                  <a:srgbClr val="FFFFFF"/>
                </a:solidFill>
                <a:latin typeface="Cambria"/>
                <a:cs typeface="Cambria"/>
              </a:rPr>
              <a:t>Function/Method</a:t>
            </a:r>
            <a:endParaRPr sz="900">
              <a:latin typeface="Cambria"/>
              <a:cs typeface="Cambri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357538" y="3383440"/>
            <a:ext cx="225361" cy="2296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00210" y="3993716"/>
            <a:ext cx="1508125" cy="287179"/>
          </a:xfrm>
          <a:custGeom>
            <a:avLst/>
            <a:gdLst/>
            <a:ahLst/>
            <a:cxnLst/>
            <a:rect l="l" t="t" r="r" b="b"/>
            <a:pathLst>
              <a:path w="1508125" h="382904">
                <a:moveTo>
                  <a:pt x="1444142" y="0"/>
                </a:moveTo>
                <a:lnTo>
                  <a:pt x="63804" y="0"/>
                </a:lnTo>
                <a:lnTo>
                  <a:pt x="38972" y="5015"/>
                </a:lnTo>
                <a:lnTo>
                  <a:pt x="18691" y="18691"/>
                </a:lnTo>
                <a:lnTo>
                  <a:pt x="5015" y="38972"/>
                </a:lnTo>
                <a:lnTo>
                  <a:pt x="0" y="63804"/>
                </a:lnTo>
                <a:lnTo>
                  <a:pt x="0" y="319024"/>
                </a:lnTo>
                <a:lnTo>
                  <a:pt x="5015" y="343861"/>
                </a:lnTo>
                <a:lnTo>
                  <a:pt x="18691" y="364142"/>
                </a:lnTo>
                <a:lnTo>
                  <a:pt x="38972" y="377815"/>
                </a:lnTo>
                <a:lnTo>
                  <a:pt x="63804" y="382828"/>
                </a:lnTo>
                <a:lnTo>
                  <a:pt x="1444142" y="382828"/>
                </a:lnTo>
                <a:lnTo>
                  <a:pt x="1468979" y="377815"/>
                </a:lnTo>
                <a:lnTo>
                  <a:pt x="1489260" y="364142"/>
                </a:lnTo>
                <a:lnTo>
                  <a:pt x="1502933" y="343861"/>
                </a:lnTo>
                <a:lnTo>
                  <a:pt x="1507947" y="319024"/>
                </a:lnTo>
                <a:lnTo>
                  <a:pt x="1507947" y="63804"/>
                </a:lnTo>
                <a:lnTo>
                  <a:pt x="1502933" y="38972"/>
                </a:lnTo>
                <a:lnTo>
                  <a:pt x="1489260" y="18691"/>
                </a:lnTo>
                <a:lnTo>
                  <a:pt x="1468979" y="5015"/>
                </a:lnTo>
                <a:lnTo>
                  <a:pt x="1444142" y="0"/>
                </a:lnTo>
                <a:close/>
              </a:path>
            </a:pathLst>
          </a:custGeom>
          <a:solidFill>
            <a:srgbClr val="5C7CB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671963" y="4043932"/>
            <a:ext cx="614680" cy="256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1000"/>
              </a:lnSpc>
            </a:pP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Information  Exchange</a:t>
            </a:r>
            <a:endParaRPr sz="900">
              <a:latin typeface="Cambria"/>
              <a:cs typeface="Cambri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397111" y="4077994"/>
            <a:ext cx="146215" cy="1148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294609" y="3678029"/>
            <a:ext cx="1508125" cy="287179"/>
          </a:xfrm>
          <a:custGeom>
            <a:avLst/>
            <a:gdLst/>
            <a:ahLst/>
            <a:cxnLst/>
            <a:rect l="l" t="t" r="r" b="b"/>
            <a:pathLst>
              <a:path w="1508125" h="382904">
                <a:moveTo>
                  <a:pt x="1444142" y="0"/>
                </a:moveTo>
                <a:lnTo>
                  <a:pt x="63817" y="0"/>
                </a:lnTo>
                <a:lnTo>
                  <a:pt x="38978" y="5013"/>
                </a:lnTo>
                <a:lnTo>
                  <a:pt x="18692" y="18686"/>
                </a:lnTo>
                <a:lnTo>
                  <a:pt x="5015" y="38967"/>
                </a:lnTo>
                <a:lnTo>
                  <a:pt x="0" y="63804"/>
                </a:lnTo>
                <a:lnTo>
                  <a:pt x="0" y="319011"/>
                </a:lnTo>
                <a:lnTo>
                  <a:pt x="5015" y="343848"/>
                </a:lnTo>
                <a:lnTo>
                  <a:pt x="18692" y="364129"/>
                </a:lnTo>
                <a:lnTo>
                  <a:pt x="38978" y="377802"/>
                </a:lnTo>
                <a:lnTo>
                  <a:pt x="63817" y="382816"/>
                </a:lnTo>
                <a:lnTo>
                  <a:pt x="1444142" y="382816"/>
                </a:lnTo>
                <a:lnTo>
                  <a:pt x="1468979" y="377802"/>
                </a:lnTo>
                <a:lnTo>
                  <a:pt x="1489260" y="364129"/>
                </a:lnTo>
                <a:lnTo>
                  <a:pt x="1502933" y="343848"/>
                </a:lnTo>
                <a:lnTo>
                  <a:pt x="1507947" y="319011"/>
                </a:lnTo>
                <a:lnTo>
                  <a:pt x="1507947" y="63804"/>
                </a:lnTo>
                <a:lnTo>
                  <a:pt x="1502933" y="38967"/>
                </a:lnTo>
                <a:lnTo>
                  <a:pt x="1489260" y="18686"/>
                </a:lnTo>
                <a:lnTo>
                  <a:pt x="1468979" y="5013"/>
                </a:lnTo>
                <a:lnTo>
                  <a:pt x="1444142" y="0"/>
                </a:lnTo>
                <a:close/>
              </a:path>
            </a:pathLst>
          </a:custGeom>
          <a:solidFill>
            <a:srgbClr val="3294D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666364" y="3770155"/>
            <a:ext cx="540385" cy="1384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Properties</a:t>
            </a:r>
            <a:endParaRPr sz="900">
              <a:latin typeface="Cambria"/>
              <a:cs typeface="Cambria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2391027" y="3733607"/>
            <a:ext cx="158374" cy="1722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467544" y="3693059"/>
            <a:ext cx="92836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mbria"/>
                <a:cs typeface="Cambria"/>
              </a:rPr>
              <a:t>The</a:t>
            </a:r>
            <a:r>
              <a:rPr sz="1400" spc="-105" dirty="0">
                <a:latin typeface="Cambria"/>
                <a:cs typeface="Cambria"/>
              </a:rPr>
              <a:t> </a:t>
            </a:r>
            <a:r>
              <a:rPr sz="1400" dirty="0">
                <a:latin typeface="Cambria"/>
                <a:cs typeface="Cambria"/>
              </a:rPr>
              <a:t>“Thing”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281351" y="2519874"/>
            <a:ext cx="441325" cy="376238"/>
          </a:xfrm>
          <a:custGeom>
            <a:avLst/>
            <a:gdLst/>
            <a:ahLst/>
            <a:cxnLst/>
            <a:rect l="l" t="t" r="r" b="b"/>
            <a:pathLst>
              <a:path w="441325" h="501650">
                <a:moveTo>
                  <a:pt x="440982" y="400621"/>
                </a:moveTo>
                <a:lnTo>
                  <a:pt x="0" y="400621"/>
                </a:lnTo>
                <a:lnTo>
                  <a:pt x="220484" y="501484"/>
                </a:lnTo>
                <a:lnTo>
                  <a:pt x="440982" y="400621"/>
                </a:lnTo>
                <a:close/>
              </a:path>
              <a:path w="441325" h="501650">
                <a:moveTo>
                  <a:pt x="357314" y="100863"/>
                </a:moveTo>
                <a:lnTo>
                  <a:pt x="83654" y="100863"/>
                </a:lnTo>
                <a:lnTo>
                  <a:pt x="83654" y="400621"/>
                </a:lnTo>
                <a:lnTo>
                  <a:pt x="357314" y="400621"/>
                </a:lnTo>
                <a:lnTo>
                  <a:pt x="357314" y="100863"/>
                </a:lnTo>
                <a:close/>
              </a:path>
              <a:path w="441325" h="501650">
                <a:moveTo>
                  <a:pt x="220484" y="0"/>
                </a:moveTo>
                <a:lnTo>
                  <a:pt x="0" y="100863"/>
                </a:lnTo>
                <a:lnTo>
                  <a:pt x="440982" y="100863"/>
                </a:lnTo>
                <a:lnTo>
                  <a:pt x="220484" y="0"/>
                </a:lnTo>
                <a:close/>
              </a:path>
            </a:pathLst>
          </a:custGeom>
          <a:solidFill>
            <a:srgbClr val="73AE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281351" y="2519874"/>
            <a:ext cx="441325" cy="376238"/>
          </a:xfrm>
          <a:custGeom>
            <a:avLst/>
            <a:gdLst/>
            <a:ahLst/>
            <a:cxnLst/>
            <a:rect l="l" t="t" r="r" b="b"/>
            <a:pathLst>
              <a:path w="441325" h="501650">
                <a:moveTo>
                  <a:pt x="0" y="100856"/>
                </a:moveTo>
                <a:lnTo>
                  <a:pt x="220491" y="0"/>
                </a:lnTo>
                <a:lnTo>
                  <a:pt x="440983" y="100856"/>
                </a:lnTo>
                <a:lnTo>
                  <a:pt x="357320" y="100856"/>
                </a:lnTo>
                <a:lnTo>
                  <a:pt x="357320" y="400617"/>
                </a:lnTo>
                <a:lnTo>
                  <a:pt x="440983" y="400617"/>
                </a:lnTo>
                <a:lnTo>
                  <a:pt x="220491" y="501474"/>
                </a:lnTo>
                <a:lnTo>
                  <a:pt x="0" y="400617"/>
                </a:lnTo>
                <a:lnTo>
                  <a:pt x="83662" y="400617"/>
                </a:lnTo>
                <a:lnTo>
                  <a:pt x="83662" y="100856"/>
                </a:lnTo>
                <a:lnTo>
                  <a:pt x="0" y="100856"/>
                </a:lnTo>
                <a:close/>
              </a:path>
            </a:pathLst>
          </a:custGeom>
          <a:ln w="25399">
            <a:solidFill>
              <a:srgbClr val="2D63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855035" y="2521636"/>
            <a:ext cx="441325" cy="376238"/>
          </a:xfrm>
          <a:custGeom>
            <a:avLst/>
            <a:gdLst/>
            <a:ahLst/>
            <a:cxnLst/>
            <a:rect l="l" t="t" r="r" b="b"/>
            <a:pathLst>
              <a:path w="441325" h="501650">
                <a:moveTo>
                  <a:pt x="440982" y="400621"/>
                </a:moveTo>
                <a:lnTo>
                  <a:pt x="0" y="400621"/>
                </a:lnTo>
                <a:lnTo>
                  <a:pt x="220497" y="501472"/>
                </a:lnTo>
                <a:lnTo>
                  <a:pt x="440982" y="400621"/>
                </a:lnTo>
                <a:close/>
              </a:path>
              <a:path w="441325" h="501650">
                <a:moveTo>
                  <a:pt x="357327" y="100863"/>
                </a:moveTo>
                <a:lnTo>
                  <a:pt x="83667" y="100863"/>
                </a:lnTo>
                <a:lnTo>
                  <a:pt x="83667" y="400621"/>
                </a:lnTo>
                <a:lnTo>
                  <a:pt x="357327" y="400621"/>
                </a:lnTo>
                <a:lnTo>
                  <a:pt x="357327" y="100863"/>
                </a:lnTo>
                <a:close/>
              </a:path>
              <a:path w="441325" h="501650">
                <a:moveTo>
                  <a:pt x="220497" y="0"/>
                </a:moveTo>
                <a:lnTo>
                  <a:pt x="0" y="100863"/>
                </a:lnTo>
                <a:lnTo>
                  <a:pt x="440982" y="100863"/>
                </a:lnTo>
                <a:lnTo>
                  <a:pt x="220497" y="0"/>
                </a:lnTo>
                <a:close/>
              </a:path>
            </a:pathLst>
          </a:custGeom>
          <a:solidFill>
            <a:srgbClr val="73AE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855035" y="2521636"/>
            <a:ext cx="441325" cy="376238"/>
          </a:xfrm>
          <a:custGeom>
            <a:avLst/>
            <a:gdLst/>
            <a:ahLst/>
            <a:cxnLst/>
            <a:rect l="l" t="t" r="r" b="b"/>
            <a:pathLst>
              <a:path w="441325" h="501650">
                <a:moveTo>
                  <a:pt x="0" y="100856"/>
                </a:moveTo>
                <a:lnTo>
                  <a:pt x="220491" y="0"/>
                </a:lnTo>
                <a:lnTo>
                  <a:pt x="440983" y="100856"/>
                </a:lnTo>
                <a:lnTo>
                  <a:pt x="357320" y="100856"/>
                </a:lnTo>
                <a:lnTo>
                  <a:pt x="357320" y="400617"/>
                </a:lnTo>
                <a:lnTo>
                  <a:pt x="440983" y="400617"/>
                </a:lnTo>
                <a:lnTo>
                  <a:pt x="220491" y="501474"/>
                </a:lnTo>
                <a:lnTo>
                  <a:pt x="0" y="400617"/>
                </a:lnTo>
                <a:lnTo>
                  <a:pt x="83663" y="400617"/>
                </a:lnTo>
                <a:lnTo>
                  <a:pt x="83663" y="100856"/>
                </a:lnTo>
                <a:lnTo>
                  <a:pt x="0" y="100856"/>
                </a:lnTo>
                <a:close/>
              </a:path>
            </a:pathLst>
          </a:custGeom>
          <a:ln w="25399">
            <a:solidFill>
              <a:srgbClr val="2D63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428808" y="2523398"/>
            <a:ext cx="441325" cy="376238"/>
          </a:xfrm>
          <a:custGeom>
            <a:avLst/>
            <a:gdLst/>
            <a:ahLst/>
            <a:cxnLst/>
            <a:rect l="l" t="t" r="r" b="b"/>
            <a:pathLst>
              <a:path w="441325" h="501650">
                <a:moveTo>
                  <a:pt x="440994" y="400608"/>
                </a:moveTo>
                <a:lnTo>
                  <a:pt x="0" y="400608"/>
                </a:lnTo>
                <a:lnTo>
                  <a:pt x="220497" y="501472"/>
                </a:lnTo>
                <a:lnTo>
                  <a:pt x="440994" y="400608"/>
                </a:lnTo>
                <a:close/>
              </a:path>
              <a:path w="441325" h="501650">
                <a:moveTo>
                  <a:pt x="357327" y="100850"/>
                </a:moveTo>
                <a:lnTo>
                  <a:pt x="83667" y="100850"/>
                </a:lnTo>
                <a:lnTo>
                  <a:pt x="83667" y="400608"/>
                </a:lnTo>
                <a:lnTo>
                  <a:pt x="357327" y="400608"/>
                </a:lnTo>
                <a:lnTo>
                  <a:pt x="357327" y="100850"/>
                </a:lnTo>
                <a:close/>
              </a:path>
              <a:path w="441325" h="501650">
                <a:moveTo>
                  <a:pt x="220497" y="0"/>
                </a:moveTo>
                <a:lnTo>
                  <a:pt x="0" y="100850"/>
                </a:lnTo>
                <a:lnTo>
                  <a:pt x="440994" y="100850"/>
                </a:lnTo>
                <a:lnTo>
                  <a:pt x="220497" y="0"/>
                </a:lnTo>
                <a:close/>
              </a:path>
            </a:pathLst>
          </a:custGeom>
          <a:solidFill>
            <a:srgbClr val="73AE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428808" y="2523398"/>
            <a:ext cx="441325" cy="376238"/>
          </a:xfrm>
          <a:custGeom>
            <a:avLst/>
            <a:gdLst/>
            <a:ahLst/>
            <a:cxnLst/>
            <a:rect l="l" t="t" r="r" b="b"/>
            <a:pathLst>
              <a:path w="441325" h="501650">
                <a:moveTo>
                  <a:pt x="0" y="100856"/>
                </a:moveTo>
                <a:lnTo>
                  <a:pt x="220491" y="0"/>
                </a:lnTo>
                <a:lnTo>
                  <a:pt x="440983" y="100856"/>
                </a:lnTo>
                <a:lnTo>
                  <a:pt x="357320" y="100856"/>
                </a:lnTo>
                <a:lnTo>
                  <a:pt x="357320" y="400617"/>
                </a:lnTo>
                <a:lnTo>
                  <a:pt x="440983" y="400617"/>
                </a:lnTo>
                <a:lnTo>
                  <a:pt x="220491" y="501474"/>
                </a:lnTo>
                <a:lnTo>
                  <a:pt x="0" y="400617"/>
                </a:lnTo>
                <a:lnTo>
                  <a:pt x="83663" y="400617"/>
                </a:lnTo>
                <a:lnTo>
                  <a:pt x="83663" y="100856"/>
                </a:lnTo>
                <a:lnTo>
                  <a:pt x="0" y="100856"/>
                </a:lnTo>
                <a:close/>
              </a:path>
            </a:pathLst>
          </a:custGeom>
          <a:ln w="25399">
            <a:solidFill>
              <a:srgbClr val="2D63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809334" y="1656827"/>
            <a:ext cx="2601600" cy="80238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2319989" y="1952423"/>
            <a:ext cx="1586865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Apps &amp;</a:t>
            </a:r>
            <a:r>
              <a:rPr sz="1800" spc="-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Services</a:t>
            </a:r>
            <a:endParaRPr sz="1800" dirty="0">
              <a:latin typeface="Cambria"/>
              <a:cs typeface="Cambri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107941" y="1389050"/>
            <a:ext cx="68897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dirty="0">
                <a:latin typeface="Times New Roman"/>
                <a:cs typeface="Times New Roman"/>
              </a:rPr>
              <a:t>Notes: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107940" y="1617650"/>
            <a:ext cx="3175000" cy="30777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2100" marR="95885" indent="-27940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2000" dirty="0">
                <a:latin typeface="Times New Roman"/>
                <a:cs typeface="Times New Roman"/>
              </a:rPr>
              <a:t>Things, Apps, and</a:t>
            </a:r>
            <a:r>
              <a:rPr sz="2000" spc="-2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Services  can be </a:t>
            </a:r>
            <a:r>
              <a:rPr sz="2000" spc="-5" dirty="0">
                <a:latin typeface="Times New Roman"/>
                <a:cs typeface="Times New Roman"/>
              </a:rPr>
              <a:t>integrated </a:t>
            </a:r>
            <a:r>
              <a:rPr sz="2000" dirty="0">
                <a:latin typeface="Times New Roman"/>
                <a:cs typeface="Times New Roman"/>
              </a:rPr>
              <a:t>into what  would be abstracted as a  “Thing”</a:t>
            </a:r>
            <a:endParaRPr sz="2000">
              <a:latin typeface="Times New Roman"/>
              <a:cs typeface="Times New Roman"/>
            </a:endParaRPr>
          </a:p>
          <a:p>
            <a:pPr marL="292100" marR="5080" indent="-27940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2000" dirty="0">
                <a:latin typeface="Times New Roman"/>
                <a:cs typeface="Times New Roman"/>
              </a:rPr>
              <a:t>Information exchange</a:t>
            </a:r>
            <a:r>
              <a:rPr sz="2000" spc="-10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could  be “horizontal” (subscribe/  publish as an example) or  vertical, or</a:t>
            </a:r>
            <a:r>
              <a:rPr sz="2000" spc="-10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both</a:t>
            </a:r>
            <a:endParaRPr sz="2000">
              <a:latin typeface="Times New Roman"/>
              <a:cs typeface="Times New Roman"/>
            </a:endParaRPr>
          </a:p>
          <a:p>
            <a:pPr marL="292100" marR="187960" indent="-27940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2000" dirty="0">
                <a:latin typeface="Times New Roman"/>
                <a:cs typeface="Times New Roman"/>
              </a:rPr>
              <a:t>Properties could be real</a:t>
            </a:r>
            <a:r>
              <a:rPr sz="2000" spc="-10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or  virtual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27" name="投影片編號版面配置區 2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51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6061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50939" y="-67375"/>
            <a:ext cx="7793037" cy="803181"/>
          </a:xfrm>
          <a:prstGeom prst="rect">
            <a:avLst/>
          </a:prstGeom>
        </p:spPr>
        <p:txBody>
          <a:bodyPr vert="horz" wrap="square" lIns="0" tIns="368693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/>
              <a:t>IEEE </a:t>
            </a:r>
            <a:r>
              <a:rPr sz="2800" spc="-5" dirty="0"/>
              <a:t>P2413 </a:t>
            </a:r>
            <a:r>
              <a:rPr sz="2800" dirty="0"/>
              <a:t>Levels of</a:t>
            </a:r>
            <a:r>
              <a:rPr sz="2800" spc="-85" dirty="0"/>
              <a:t> </a:t>
            </a:r>
            <a:r>
              <a:rPr sz="2800" dirty="0"/>
              <a:t>abstractions</a:t>
            </a:r>
            <a:endParaRPr sz="2800"/>
          </a:p>
        </p:txBody>
      </p:sp>
      <p:sp>
        <p:nvSpPr>
          <p:cNvPr id="58" name="object 58"/>
          <p:cNvSpPr txBox="1"/>
          <p:nvPr/>
        </p:nvSpPr>
        <p:spPr>
          <a:xfrm>
            <a:off x="1627150" y="3173273"/>
            <a:ext cx="2553335" cy="166173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8634">
              <a:lnSpc>
                <a:spcPct val="100000"/>
              </a:lnSpc>
            </a:pP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Universal Thing</a:t>
            </a:r>
            <a:r>
              <a:rPr sz="1400" spc="-1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Description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800">
              <a:latin typeface="Times New Roman"/>
              <a:cs typeface="Times New Roman"/>
            </a:endParaRPr>
          </a:p>
          <a:p>
            <a:pPr marL="269875" marR="1149985" indent="126364">
              <a:lnSpc>
                <a:spcPct val="108100"/>
              </a:lnSpc>
            </a:pPr>
            <a:r>
              <a:rPr sz="1200" i="1" dirty="0">
                <a:solidFill>
                  <a:srgbClr val="FFFFFF"/>
                </a:solidFill>
                <a:latin typeface="Arial"/>
                <a:cs typeface="Arial"/>
              </a:rPr>
              <a:t>Who am I  Who makes me  What can I</a:t>
            </a:r>
            <a:r>
              <a:rPr sz="1200" i="1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FFFFFF"/>
                </a:solidFill>
                <a:latin typeface="Arial"/>
                <a:cs typeface="Arial"/>
              </a:rPr>
              <a:t>do</a:t>
            </a:r>
            <a:endParaRPr sz="1200">
              <a:latin typeface="Arial"/>
              <a:cs typeface="Arial"/>
            </a:endParaRPr>
          </a:p>
          <a:p>
            <a:pPr marL="93345" marR="128905" indent="60325">
              <a:lnSpc>
                <a:spcPct val="105900"/>
              </a:lnSpc>
              <a:spcBef>
                <a:spcPts val="60"/>
              </a:spcBef>
            </a:pPr>
            <a:r>
              <a:rPr sz="1200" i="1" dirty="0">
                <a:solidFill>
                  <a:srgbClr val="FFFFFF"/>
                </a:solidFill>
                <a:latin typeface="Arial"/>
                <a:cs typeface="Arial"/>
              </a:rPr>
              <a:t>Where do you go to get more</a:t>
            </a:r>
            <a:r>
              <a:rPr sz="1200" i="1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FFFFFF"/>
                </a:solidFill>
                <a:latin typeface="Arial"/>
                <a:cs typeface="Arial"/>
              </a:rPr>
              <a:t>info  Who is</a:t>
            </a:r>
            <a:r>
              <a:rPr sz="1200" i="1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FFFFFF"/>
                </a:solidFill>
                <a:latin typeface="Arial"/>
                <a:cs typeface="Arial"/>
              </a:rPr>
              <a:t>asking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ts val="1325"/>
              </a:lnSpc>
            </a:pPr>
            <a:r>
              <a:rPr sz="1200" i="1" dirty="0">
                <a:solidFill>
                  <a:srgbClr val="FFFFFF"/>
                </a:solidFill>
                <a:latin typeface="Arial"/>
                <a:cs typeface="Arial"/>
              </a:rPr>
              <a:t>What </a:t>
            </a:r>
            <a:r>
              <a:rPr sz="1200" i="1" spc="-5" dirty="0">
                <a:solidFill>
                  <a:srgbClr val="FFFFFF"/>
                </a:solidFill>
                <a:latin typeface="Arial"/>
                <a:cs typeface="Arial"/>
              </a:rPr>
              <a:t>language do </a:t>
            </a:r>
            <a:r>
              <a:rPr sz="1200" i="1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200" i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FFFFFF"/>
                </a:solidFill>
                <a:latin typeface="Arial"/>
                <a:cs typeface="Arial"/>
              </a:rPr>
              <a:t>talk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11469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943157"/>
            <a:ext cx="7688609" cy="38918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52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454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72846" rIns="0" bIns="0" rtlCol="0">
            <a:spAutoFit/>
          </a:bodyPr>
          <a:lstStyle/>
          <a:p>
            <a:pPr marL="30480">
              <a:lnSpc>
                <a:spcPct val="100000"/>
              </a:lnSpc>
            </a:pPr>
            <a:r>
              <a:rPr sz="2800" dirty="0"/>
              <a:t>IEEE P2413</a:t>
            </a:r>
            <a:r>
              <a:rPr sz="2800" spc="-70" dirty="0"/>
              <a:t> </a:t>
            </a:r>
            <a:r>
              <a:rPr sz="2800" spc="-5" dirty="0"/>
              <a:t>Structure</a:t>
            </a:r>
            <a:endParaRPr sz="280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910"/>
              </a:lnSpc>
            </a:pPr>
            <a:fld id="{81D60167-4931-47E6-BA6A-407CBD079E47}" type="slidenum">
              <a:rPr lang="en-US" altLang="zh-TW" smtClean="0"/>
              <a:t>53</a:t>
            </a:fld>
            <a:endParaRPr lang="en-US" altLang="zh-TW" dirty="0"/>
          </a:p>
        </p:txBody>
      </p:sp>
      <p:sp>
        <p:nvSpPr>
          <p:cNvPr id="3" name="object 3"/>
          <p:cNvSpPr/>
          <p:nvPr/>
        </p:nvSpPr>
        <p:spPr>
          <a:xfrm>
            <a:off x="378207" y="1517076"/>
            <a:ext cx="8514675" cy="21820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2489248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72846" rIns="0" bIns="0" rtlCol="0">
            <a:spAutoFit/>
          </a:bodyPr>
          <a:lstStyle/>
          <a:p>
            <a:pPr marL="30480">
              <a:lnSpc>
                <a:spcPct val="100000"/>
              </a:lnSpc>
            </a:pPr>
            <a:r>
              <a:rPr sz="2800" dirty="0"/>
              <a:t>IEEE </a:t>
            </a:r>
            <a:r>
              <a:rPr sz="2800" spc="-5" dirty="0"/>
              <a:t>P2413 </a:t>
            </a:r>
            <a:r>
              <a:rPr sz="2800" dirty="0"/>
              <a:t>Potential</a:t>
            </a:r>
            <a:r>
              <a:rPr sz="2800" spc="-85" dirty="0"/>
              <a:t> </a:t>
            </a:r>
            <a:r>
              <a:rPr sz="2800" dirty="0"/>
              <a:t>Profiles</a:t>
            </a:r>
            <a:endParaRPr sz="2800"/>
          </a:p>
        </p:txBody>
      </p:sp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910"/>
              </a:lnSpc>
            </a:pPr>
            <a:fld id="{81D60167-4931-47E6-BA6A-407CBD079E47}" type="slidenum">
              <a:rPr lang="en-US" altLang="zh-TW" smtClean="0"/>
              <a:t>54</a:t>
            </a:fld>
            <a:endParaRPr lang="en-US" altLang="zh-TW" dirty="0"/>
          </a:p>
        </p:txBody>
      </p:sp>
      <p:sp>
        <p:nvSpPr>
          <p:cNvPr id="3" name="object 3"/>
          <p:cNvSpPr/>
          <p:nvPr/>
        </p:nvSpPr>
        <p:spPr>
          <a:xfrm>
            <a:off x="527524" y="1008917"/>
            <a:ext cx="8273169" cy="155764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08918" y="2848099"/>
            <a:ext cx="8254386" cy="16096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662385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IoT</a:t>
            </a:r>
            <a:r>
              <a:rPr lang="en-US" altLang="zh-TW" dirty="0"/>
              <a:t> Service Frameworks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TW" dirty="0"/>
              <a:t>Internet and WWW Design </a:t>
            </a:r>
            <a:r>
              <a:rPr lang="en-US" altLang="zh-TW" dirty="0" smtClean="0"/>
              <a:t>Patterns</a:t>
            </a:r>
          </a:p>
          <a:p>
            <a:pPr lvl="1"/>
            <a:r>
              <a:rPr lang="en-US" altLang="zh-TW" dirty="0"/>
              <a:t>Narrow Waist, endpoint oriented</a:t>
            </a:r>
          </a:p>
          <a:p>
            <a:pPr lvl="2"/>
            <a:r>
              <a:rPr lang="en-US" altLang="zh-TW" dirty="0"/>
              <a:t>Innovation happens at the endpoints, enabled by common, openly available network protocols (the narrow waist)</a:t>
            </a:r>
          </a:p>
          <a:p>
            <a:pPr lvl="1"/>
            <a:r>
              <a:rPr lang="en-US" altLang="zh-TW" dirty="0"/>
              <a:t>Layered Protocols</a:t>
            </a:r>
          </a:p>
          <a:p>
            <a:pPr lvl="2"/>
            <a:r>
              <a:rPr lang="en-US" altLang="zh-TW" dirty="0"/>
              <a:t>Common set of IP protocols (TCP, UDP) abstract the lower communication layers</a:t>
            </a:r>
          </a:p>
          <a:p>
            <a:pPr lvl="2"/>
            <a:r>
              <a:rPr lang="en-US" altLang="zh-TW" dirty="0"/>
              <a:t>Common Application Protocols (HTTP, REST) abstract resources</a:t>
            </a:r>
          </a:p>
          <a:p>
            <a:pPr lvl="1"/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865506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IoT</a:t>
            </a:r>
            <a:r>
              <a:rPr lang="en-US" altLang="zh-TW" dirty="0"/>
              <a:t> Service Frameworks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Internet and WWW Design Patterns</a:t>
            </a:r>
          </a:p>
          <a:p>
            <a:pPr lvl="1"/>
            <a:r>
              <a:rPr lang="en-US" altLang="zh-TW" dirty="0"/>
              <a:t>Uniform Addressing</a:t>
            </a:r>
          </a:p>
          <a:p>
            <a:pPr lvl="2"/>
            <a:r>
              <a:rPr lang="en-US" altLang="zh-TW" dirty="0"/>
              <a:t>URIs and Hyperlinks point to resources</a:t>
            </a:r>
          </a:p>
          <a:p>
            <a:pPr lvl="2"/>
            <a:r>
              <a:rPr lang="en-US" altLang="zh-TW" dirty="0"/>
              <a:t>IP Addresses, DNS names are globally unique</a:t>
            </a:r>
          </a:p>
          <a:p>
            <a:pPr lvl="1"/>
            <a:r>
              <a:rPr lang="en-US" altLang="zh-TW" dirty="0"/>
              <a:t>Stateless Interaction</a:t>
            </a:r>
          </a:p>
          <a:p>
            <a:pPr lvl="2"/>
            <a:r>
              <a:rPr lang="en-US" altLang="zh-TW" dirty="0"/>
              <a:t>Client-Server </a:t>
            </a:r>
            <a:r>
              <a:rPr lang="en-US" altLang="zh-TW" dirty="0" smtClean="0"/>
              <a:t>pattern</a:t>
            </a:r>
          </a:p>
          <a:p>
            <a:pPr lvl="2"/>
            <a:r>
              <a:rPr lang="en-US" altLang="zh-TW" dirty="0" smtClean="0"/>
              <a:t>Hypermedia As The Engine Of Application State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068555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IoT</a:t>
            </a:r>
            <a:r>
              <a:rPr lang="en-US" altLang="zh-TW" dirty="0"/>
              <a:t> Service Frameworks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How Does it Apply to </a:t>
            </a:r>
            <a:r>
              <a:rPr lang="en-US" altLang="zh-TW" dirty="0" err="1"/>
              <a:t>IoT</a:t>
            </a:r>
            <a:r>
              <a:rPr lang="en-US" altLang="zh-TW" dirty="0" smtClean="0"/>
              <a:t>?</a:t>
            </a:r>
          </a:p>
          <a:p>
            <a:pPr lvl="1"/>
            <a:r>
              <a:rPr lang="en-US" altLang="zh-TW" dirty="0"/>
              <a:t>Internet Protocol (IP) on Constrained Devices</a:t>
            </a:r>
          </a:p>
          <a:p>
            <a:pPr lvl="1"/>
            <a:r>
              <a:rPr lang="en-US" altLang="zh-TW" dirty="0"/>
              <a:t>Machine to Machine (M2M) Application Protocols</a:t>
            </a:r>
          </a:p>
          <a:p>
            <a:pPr lvl="1"/>
            <a:r>
              <a:rPr lang="en-US" altLang="zh-TW" dirty="0"/>
              <a:t>Standard Object Models and Data Models</a:t>
            </a:r>
          </a:p>
          <a:p>
            <a:pPr lvl="1"/>
            <a:r>
              <a:rPr lang="en-US" altLang="zh-TW" dirty="0"/>
              <a:t>Hypermedia for Machine APIs</a:t>
            </a:r>
          </a:p>
          <a:p>
            <a:pPr lvl="1"/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533730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IoT</a:t>
            </a:r>
            <a:r>
              <a:rPr lang="en-US" altLang="zh-TW" dirty="0" smtClean="0"/>
              <a:t> Architectural Frameworks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Enabling cross-domain </a:t>
            </a:r>
            <a:r>
              <a:rPr lang="en-US" altLang="zh-TW" dirty="0"/>
              <a:t>interaction and platform </a:t>
            </a:r>
            <a:r>
              <a:rPr lang="en-US" altLang="zh-TW" dirty="0" smtClean="0"/>
              <a:t>unification</a:t>
            </a:r>
          </a:p>
          <a:p>
            <a:pPr lvl="1"/>
            <a:r>
              <a:rPr lang="en-US" altLang="zh-TW" dirty="0"/>
              <a:t>system </a:t>
            </a:r>
            <a:r>
              <a:rPr lang="en-US" altLang="zh-TW" dirty="0" smtClean="0"/>
              <a:t>compatibility</a:t>
            </a:r>
          </a:p>
          <a:p>
            <a:pPr lvl="1"/>
            <a:r>
              <a:rPr lang="en-US" altLang="zh-TW" dirty="0"/>
              <a:t>interoperability </a:t>
            </a:r>
            <a:endParaRPr lang="en-US" altLang="zh-TW" dirty="0" smtClean="0"/>
          </a:p>
          <a:p>
            <a:pPr lvl="1"/>
            <a:r>
              <a:rPr lang="en-US" altLang="zh-TW" dirty="0"/>
              <a:t>functional  exchangeability</a:t>
            </a:r>
          </a:p>
          <a:p>
            <a:r>
              <a:rPr lang="en-US" altLang="zh-TW" dirty="0" smtClean="0"/>
              <a:t>Covering </a:t>
            </a:r>
            <a:r>
              <a:rPr lang="en-US" altLang="zh-TW" dirty="0"/>
              <a:t>the  architectural needs of the various </a:t>
            </a:r>
            <a:r>
              <a:rPr lang="en-US" altLang="zh-TW" dirty="0" err="1"/>
              <a:t>IoT</a:t>
            </a:r>
            <a:r>
              <a:rPr lang="en-US" altLang="zh-TW" dirty="0"/>
              <a:t> Application Domains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zh-TW" altLang="en-US" smtClean="0"/>
              <a:t>物聯網框架標準</a:t>
            </a:r>
            <a:r>
              <a:rPr lang="en-US" altLang="zh-TW" smtClean="0"/>
              <a:t>-</a:t>
            </a:r>
            <a:fld id="{221CBBA6-9974-4F73-802C-30FFD37F42C0}" type="slidenum">
              <a:rPr lang="zh-TW" altLang="en-US" smtClean="0"/>
              <a:pPr/>
              <a:t>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5938031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 Black"/>
        <a:ea typeface="新細明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1800" b="0" i="0" u="sng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1800" b="0" i="0" u="sng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新細明體" pitchFamily="18" charset="-12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ISU-Course1</Template>
  <TotalTime>52745</TotalTime>
  <Words>2193</Words>
  <Application>Microsoft Office PowerPoint</Application>
  <PresentationFormat>如螢幕大小 (16:9)</PresentationFormat>
  <Paragraphs>426</Paragraphs>
  <Slides>54</Slides>
  <Notes>3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54</vt:i4>
      </vt:variant>
    </vt:vector>
  </HeadingPairs>
  <TitlesOfParts>
    <vt:vector size="55" baseType="lpstr">
      <vt:lpstr>Blends</vt:lpstr>
      <vt:lpstr>物聯網框架標準</vt:lpstr>
      <vt:lpstr>大綱</vt:lpstr>
      <vt:lpstr>Requirements for IoT Architecture</vt:lpstr>
      <vt:lpstr>Requirements for IoT Architecture</vt:lpstr>
      <vt:lpstr>IoT Service Frameworks</vt:lpstr>
      <vt:lpstr>IoT Service Frameworks</vt:lpstr>
      <vt:lpstr>IoT Service Frameworks</vt:lpstr>
      <vt:lpstr>IoT Service Frameworks</vt:lpstr>
      <vt:lpstr>IoT Architectural Frameworks</vt:lpstr>
      <vt:lpstr>In this course, we briefly intro …</vt:lpstr>
      <vt:lpstr>Allseen AllJoyn (1)</vt:lpstr>
      <vt:lpstr>Allseen AllJoyn (2)</vt:lpstr>
      <vt:lpstr>Allseen AllJoyn (3)</vt:lpstr>
      <vt:lpstr>Ad Hoc Bus Formation: Discover</vt:lpstr>
      <vt:lpstr>Ad Hoc Bus Formation: Session Creation</vt:lpstr>
      <vt:lpstr>AllJoyn Software Framework: High-level architecture</vt:lpstr>
      <vt:lpstr>Two Versions of the AllJoyn Framework To Choose</vt:lpstr>
      <vt:lpstr>Introduction to OIC – Optimized for IoT</vt:lpstr>
      <vt:lpstr>OIC Key Concepts (1/2)</vt:lpstr>
      <vt:lpstr>OIC Key Concepts (2/2)</vt:lpstr>
      <vt:lpstr>Sample of Current Members</vt:lpstr>
      <vt:lpstr>Objectives</vt:lpstr>
      <vt:lpstr>OIC Roles</vt:lpstr>
      <vt:lpstr>OIC Architecture</vt:lpstr>
      <vt:lpstr>Organization of an OIC Device</vt:lpstr>
      <vt:lpstr>Device example: light device (oic.d.light)</vt:lpstr>
      <vt:lpstr>OIC Spec Features – Core Framework Spec</vt:lpstr>
      <vt:lpstr>OIC Core Framework Basic Operation</vt:lpstr>
      <vt:lpstr>Protocol Stack</vt:lpstr>
      <vt:lpstr>OMA LWM2M</vt:lpstr>
      <vt:lpstr>Features</vt:lpstr>
      <vt:lpstr>OMA LWM2M Architecture</vt:lpstr>
      <vt:lpstr>What is Thread?</vt:lpstr>
      <vt:lpstr>Connected Home – Networking  Requirements</vt:lpstr>
      <vt:lpstr>Target Devices</vt:lpstr>
      <vt:lpstr>System Messaging Model</vt:lpstr>
      <vt:lpstr>Key Features Overview</vt:lpstr>
      <vt:lpstr>oneM2M – The Common Service Layer</vt:lpstr>
      <vt:lpstr>oneM2M – Common Service Functions</vt:lpstr>
      <vt:lpstr>oneM2M – Technical Reports</vt:lpstr>
      <vt:lpstr>oneM2M – Technical Specifications</vt:lpstr>
      <vt:lpstr>oneM2M – Use Cases &amp; Requirements</vt:lpstr>
      <vt:lpstr>oneM2M - Architecture</vt:lpstr>
      <vt:lpstr>oneM2M - Architecture</vt:lpstr>
      <vt:lpstr>ETSI M2M - High Level Architecture</vt:lpstr>
      <vt:lpstr>ETSI M2M - Architecture</vt:lpstr>
      <vt:lpstr>ETSI M2M - Example</vt:lpstr>
      <vt:lpstr>ETSI M2M – High Level Deployment</vt:lpstr>
      <vt:lpstr>IEEE P2413</vt:lpstr>
      <vt:lpstr>IEEE P2413</vt:lpstr>
      <vt:lpstr>IEEE P2413 Definitions</vt:lpstr>
      <vt:lpstr>IEEE P2413 Levels of abstractions</vt:lpstr>
      <vt:lpstr>IEEE P2413 Structure</vt:lpstr>
      <vt:lpstr>IEEE P2413 Potential Profiles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物聯網無線傳輸技術與應用</dc:title>
  <dc:creator>Guan-Hsiung Liaw</dc:creator>
  <cp:lastModifiedBy>Guan-Hsiung Liaw</cp:lastModifiedBy>
  <cp:revision>261</cp:revision>
  <dcterms:created xsi:type="dcterms:W3CDTF">2015-08-04T14:09:12Z</dcterms:created>
  <dcterms:modified xsi:type="dcterms:W3CDTF">2016-04-01T22:41:46Z</dcterms:modified>
</cp:coreProperties>
</file>

<file path=docProps/thumbnail.jpeg>
</file>